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4" r:id="rId4"/>
    <p:sldId id="257" r:id="rId5"/>
    <p:sldId id="265" r:id="rId6"/>
    <p:sldId id="260" r:id="rId7"/>
    <p:sldId id="266" r:id="rId8"/>
    <p:sldId id="259" r:id="rId9"/>
    <p:sldId id="258" r:id="rId10"/>
    <p:sldId id="261" r:id="rId11"/>
    <p:sldId id="267" r:id="rId12"/>
    <p:sldId id="263" r:id="rId1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4660"/>
  </p:normalViewPr>
  <p:slideViewPr>
    <p:cSldViewPr>
      <p:cViewPr varScale="1">
        <p:scale>
          <a:sx n="103" d="100"/>
          <a:sy n="103" d="100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ชื่อเรื่อง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20" name="ตัวแทนท้ายกระดา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วงรี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เนื้อหา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9" name="แผนผังลำดับงาน: กระบวนการ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แผนผังลำดับงาน: กระบวนการ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กลม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โดนัท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ตัวแทนชื่อเรื่อง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แทนข้อความ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4" name="ตัวแทนวันที่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884FF20-FA47-4D59-B12E-FCEF46260690}" type="datetimeFigureOut">
              <a:rPr lang="th-TH" smtClean="0"/>
              <a:t>06/01/58</a:t>
            </a:fld>
            <a:endParaRPr lang="th-TH"/>
          </a:p>
        </p:txBody>
      </p:sp>
      <p:sp>
        <p:nvSpPr>
          <p:cNvPr id="10" name="ตัวแทน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h-TH"/>
          </a:p>
        </p:txBody>
      </p:sp>
      <p:sp>
        <p:nvSpPr>
          <p:cNvPr id="22" name="ตัวแทน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1522E3C-06EA-4138-8D86-EC2B1F39EA3B}" type="slidenum">
              <a:rPr lang="th-TH" smtClean="0"/>
              <a:t>‹#›</a:t>
            </a:fld>
            <a:endParaRPr lang="th-TH"/>
          </a:p>
        </p:txBody>
      </p:sp>
      <p:sp>
        <p:nvSpPr>
          <p:cNvPr id="15" name="สี่เหลี่ยมผืนผ้า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096888" y="1079978"/>
            <a:ext cx="7867600" cy="1472184"/>
          </a:xfrm>
        </p:spPr>
        <p:txBody>
          <a:bodyPr>
            <a:normAutofit/>
          </a:bodyPr>
          <a:lstStyle/>
          <a:p>
            <a:pPr algn="ctr"/>
            <a:r>
              <a:rPr lang="th-TH" sz="4800" b="1" dirty="0" smtClean="0"/>
              <a:t>แนวทางการจัดทำแฟ้มนำเสนอ</a:t>
            </a:r>
            <a:endParaRPr lang="th-TH" sz="4800" b="1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43608" y="2708920"/>
            <a:ext cx="7795592" cy="2616696"/>
          </a:xfr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th-TH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สถานศึกษา</a:t>
            </a:r>
            <a:r>
              <a:rPr lang="th-TH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รางวัล</a:t>
            </a:r>
            <a:r>
              <a:rPr lang="th-TH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พระราชทาน</a:t>
            </a:r>
          </a:p>
          <a:p>
            <a:pPr algn="ctr"/>
            <a:r>
              <a:rPr lang="th-TH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วิทยาลัยอาชีวศึกษาเชียงราย</a:t>
            </a:r>
          </a:p>
          <a:p>
            <a:pPr algn="ctr"/>
            <a:r>
              <a:rPr lang="th-TH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ปีการศึกษา </a:t>
            </a:r>
            <a:r>
              <a:rPr lang="th-TH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๒๕๕๗</a:t>
            </a:r>
            <a:endParaRPr lang="th-TH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4020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1187624" y="188640"/>
            <a:ext cx="7879080" cy="69865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การประเมินสถานศึกษารางวัลพระราชทาน</a:t>
            </a:r>
            <a:r>
              <a:rPr lang="th-TH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th-TH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๒๐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มกราคม 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๒๕๕๘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 งานที่ต้องทำ</a:t>
            </a:r>
            <a:b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th-TH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	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-จัดทำ</a:t>
            </a:r>
            <a:r>
              <a:rPr lang="th-TH" sz="3200" b="1" cap="none" spc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ใบสมัคร</a:t>
            </a:r>
            <a:endParaRPr lang="th-TH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r>
              <a:rPr lang="th-TH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	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-จัดทำแฟ้มข้อมูลหลักฐาน ๘๘+ แฟ้ม</a:t>
            </a:r>
          </a:p>
          <a:p>
            <a:r>
              <a:rPr lang="th-TH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	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รวบรวมหลักฐานที่เกี่ยวข้อง (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ทุกฝ่าย)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th-TH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	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</a:t>
            </a:r>
            <a:r>
              <a:rPr lang="th-TH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จัดทำ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เอกสาร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สรุปแฟ้มข้อมูล</a:t>
            </a:r>
            <a:b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th-TH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	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-จัดทำ </a:t>
            </a:r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Presentation </a:t>
            </a:r>
            <a:b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	-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จัดนิทรรศการ</a:t>
            </a:r>
            <a:b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th-TH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	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-จัดทำไวนิล</a:t>
            </a:r>
            <a:b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th-TH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	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-ประกาศในเว็บไซด์ของสถานศึกษา</a:t>
            </a:r>
            <a:b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th-TH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	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-กำหนด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เส้นทางและผู้รับผิดชอบเดิน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ตรวจสถานศึกษา</a:t>
            </a:r>
            <a:b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th-TH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	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-ผู้รับผิดชอบจัดทำ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ความสะอาด ปรับปรุงสถานที่ ฯ</a:t>
            </a:r>
            <a:b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th-TH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	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-ให้ข้อมูลนักเรียน นักศึกษา ผู้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เกี่ยวข้องรับทราบ</a:t>
            </a:r>
            <a: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th-TH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th-TH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103485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403648" y="2564904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th-TH" dirty="0" smtClean="0"/>
              <a:t>สรุปผลการประเมินการปฏิบัติงาน</a:t>
            </a:r>
            <a:endParaRPr lang="th-TH" dirty="0"/>
          </a:p>
        </p:txBody>
      </p:sp>
      <p:sp>
        <p:nvSpPr>
          <p:cNvPr id="7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r>
              <a:rPr lang="th-TH" dirty="0" smtClean="0"/>
              <a:t>หน้าที่ ๑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13399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หน้าที่ </a:t>
            </a:r>
            <a:r>
              <a:rPr lang="th-TH" dirty="0" smtClean="0"/>
              <a:t>๒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435608" y="1052736"/>
            <a:ext cx="7498080" cy="936104"/>
          </a:xfrm>
        </p:spPr>
        <p:txBody>
          <a:bodyPr>
            <a:normAutofit/>
          </a:bodyPr>
          <a:lstStyle/>
          <a:p>
            <a:r>
              <a:rPr lang="th-TH" dirty="0" smtClean="0"/>
              <a:t>ตารางสรุปผล</a:t>
            </a:r>
            <a:r>
              <a:rPr lang="th-TH" dirty="0" smtClean="0"/>
              <a:t>การประเมินการปฏิบัติงาน</a:t>
            </a:r>
            <a:endParaRPr lang="th-TH" dirty="0" smtClean="0"/>
          </a:p>
          <a:p>
            <a:pPr marL="82296" indent="0">
              <a:buNone/>
            </a:pPr>
            <a:endParaRPr lang="th-TH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907704" y="2109360"/>
            <a:ext cx="4572000" cy="815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76176" rIns="-34914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effectLst/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ตารางสรุปผลการประเมินการปฏิบัติงาน</a:t>
            </a:r>
            <a:endParaRPr kumimoji="0" lang="en-US" sz="9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effectLst/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ด้านที่ ๑ คุณภาพนักศึกษา</a:t>
            </a:r>
            <a:endParaRPr kumimoji="0" lang="en-US" sz="9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effectLst/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๑.๑ นักศึกษามีคุณธรรม จริยธรรม และค่านิยม ที่พึงประสงค์</a:t>
            </a:r>
            <a:endParaRPr kumimoji="0" lang="th-TH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ngsana New" pitchFamily="18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317334"/>
              </p:ext>
            </p:extLst>
          </p:nvPr>
        </p:nvGraphicFramePr>
        <p:xfrm>
          <a:off x="1487016" y="3140968"/>
          <a:ext cx="7261448" cy="32403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15149"/>
                <a:gridCol w="1815149"/>
                <a:gridCol w="1815149"/>
                <a:gridCol w="1816001"/>
              </a:tblGrid>
              <a:tr h="6288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ตัวบ่งชี้ที่</a:t>
                      </a:r>
                      <a:endParaRPr lang="en-US" sz="140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เป้าหมาย</a:t>
                      </a:r>
                      <a:endParaRPr lang="en-US" sz="14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เกณฑ์การประเมิน</a:t>
                      </a:r>
                      <a:endParaRPr lang="en-US" sz="140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ผลสัมฤทธิ์</a:t>
                      </a:r>
                      <a:endParaRPr lang="en-US" sz="14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ของการดำเนินงาน</a:t>
                      </a:r>
                      <a:endParaRPr lang="en-US" sz="140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ข้อมูลหลักฐานสนับสนุน</a:t>
                      </a:r>
                      <a:endParaRPr lang="en-US" sz="140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 anchor="ctr"/>
                </a:tc>
              </a:tr>
              <a:tr h="261149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400" kern="0">
                          <a:effectLst/>
                        </a:rPr>
                        <a:t>๑.๑.๑ นักศึกษามี</a:t>
                      </a:r>
                      <a:endParaRPr lang="en-US" sz="1000" kern="0">
                        <a:effectLst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1400" kern="0">
                          <a:effectLst/>
                        </a:rPr>
                        <a:t>ความรับผิดชอบ ซื่อสัตย์ และเสียสละเพื่อส่วนรวม</a:t>
                      </a:r>
                      <a:endParaRPr lang="en-US" sz="1000" b="1" kern="0">
                        <a:effectLst/>
                        <a:latin typeface="Cordia New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เป้าหมาย </a:t>
                      </a:r>
                      <a:endParaRPr lang="en-US" sz="14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คุณภาพระดับคะแนน ๔</a:t>
                      </a:r>
                      <a:endParaRPr lang="en-US" sz="14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000">
                          <a:effectLst/>
                        </a:rPr>
                        <a:t>เกณฑ์การประเมิน</a:t>
                      </a:r>
                      <a:endParaRPr lang="en-US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-ระดับ ๔ คะแนน</a:t>
                      </a:r>
                      <a:endParaRPr lang="en-US" sz="14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นักศึกษาร้อยละ ๘๐ ขึ้นไป มีความรับผิดชอบ ซื่อสัตย์ และเสียสละเพื่อส่วนรวม</a:t>
                      </a:r>
                      <a:endParaRPr lang="en-US" sz="140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นักศึกษามีความรับผิดชอบ ซื่อสัตย์ </a:t>
                      </a:r>
                      <a:endParaRPr lang="en-US" sz="14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และเสียสละเพื่อส่วนรวม  </a:t>
                      </a:r>
                      <a:endParaRPr lang="en-US" sz="14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คิดเป็นร้อยละ ๐๐.๐๐</a:t>
                      </a:r>
                      <a:endParaRPr lang="en-US" sz="14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ผ่านเกณฑ์</a:t>
                      </a:r>
                      <a:endParaRPr lang="en-US" sz="14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ระดับคะแนน ๔ คะแนน</a:t>
                      </a:r>
                      <a:endParaRPr lang="en-US" sz="14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ผ่านเป้าหมาย</a:t>
                      </a:r>
                      <a:endParaRPr lang="en-US" sz="140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แฟ้มด้านที่ ๑</a:t>
                      </a:r>
                      <a:endParaRPr lang="en-US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ตัวบ่งชี้ ๑.๑</a:t>
                      </a:r>
                      <a:endParaRPr lang="en-US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ข้อ ๑</a:t>
                      </a:r>
                      <a:endParaRPr lang="en-US" sz="1400" dirty="0">
                        <a:effectLst/>
                        <a:latin typeface="Cordia New"/>
                        <a:ea typeface="Cordia New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511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403648" y="2564904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th-TH" dirty="0" smtClean="0"/>
              <a:t>ตารางวิเคราะห์การปฏิบัติงาน</a:t>
            </a:r>
            <a:endParaRPr lang="th-TH" dirty="0"/>
          </a:p>
        </p:txBody>
      </p:sp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r>
              <a:rPr lang="th-TH" dirty="0" smtClean="0"/>
              <a:t>หน้าที่ </a:t>
            </a:r>
            <a:r>
              <a:rPr lang="th-TH" dirty="0" smtClean="0"/>
              <a:t>๓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2614227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-27384"/>
            <a:ext cx="7498080" cy="1143000"/>
          </a:xfrm>
        </p:spPr>
        <p:txBody>
          <a:bodyPr/>
          <a:lstStyle/>
          <a:p>
            <a:r>
              <a:rPr lang="th-TH" dirty="0" smtClean="0"/>
              <a:t>หน้าที่ </a:t>
            </a:r>
            <a:r>
              <a:rPr lang="th-TH" dirty="0"/>
              <a:t>๔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435608" y="692696"/>
            <a:ext cx="7498080" cy="613048"/>
          </a:xfrm>
        </p:spPr>
        <p:txBody>
          <a:bodyPr/>
          <a:lstStyle/>
          <a:p>
            <a:r>
              <a:rPr lang="th-TH" dirty="0" smtClean="0"/>
              <a:t>ตาราง</a:t>
            </a:r>
            <a:r>
              <a:rPr lang="th-TH" dirty="0" smtClean="0"/>
              <a:t>วิเคราะห์การปฏิบัติงาน  </a:t>
            </a:r>
            <a:endParaRPr lang="th-TH" dirty="0"/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4063"/>
              </p:ext>
            </p:extLst>
          </p:nvPr>
        </p:nvGraphicFramePr>
        <p:xfrm>
          <a:off x="1202634" y="2420888"/>
          <a:ext cx="7499350" cy="37444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886"/>
                <a:gridCol w="1798717"/>
                <a:gridCol w="1799249"/>
                <a:gridCol w="1799249"/>
                <a:gridCol w="1799249"/>
              </a:tblGrid>
              <a:tr h="266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ที่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7389" marR="573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รายการดำเนินงาน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7389" marR="573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แผนการดำเนินงาน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7389" marR="573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สรุปผลการดำเนินงาน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7389" marR="573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เอกสารหลักฐาน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7389" marR="57389" marT="0" marB="0" anchor="ctr"/>
                </a:tc>
              </a:tr>
              <a:tr h="34777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๑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7389" marR="573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จัดกิจกรรมส่งเสริมให้นักเรียน นักศึกษา มีความรับผิดชอม ซื่อสัตย์</a:t>
                      </a:r>
                      <a:endParaRPr lang="en-US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เสียสละเพื่อส่วนรวม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7389" marR="573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-การจัดกิจกรรมหน้าเสาธง</a:t>
                      </a:r>
                      <a:endParaRPr lang="en-US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-การจัดกิจกรรมลูกเสือ</a:t>
                      </a:r>
                      <a:endParaRPr lang="en-US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-การจัดอบรมคุณธรรม จริยธรรม</a:t>
                      </a:r>
                      <a:endParaRPr lang="en-US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-การจัดการประกวด...</a:t>
                      </a:r>
                      <a:endParaRPr lang="en-US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-การจัดทำโครงการ...</a:t>
                      </a:r>
                      <a:endParaRPr lang="en-US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-</a:t>
                      </a:r>
                      <a:r>
                        <a:rPr lang="th-TH" sz="1300">
                          <a:effectLst/>
                        </a:rPr>
                        <a:t>จัดตั้งชมรมรักษาสภาพแวดล้อม</a:t>
                      </a:r>
                      <a:endParaRPr lang="en-US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-การประกาศความดีของนักศึกษา</a:t>
                      </a:r>
                      <a:endParaRPr lang="en-US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>
                          <a:effectLst/>
                        </a:rPr>
                        <a:t>ฯลฯ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7389" marR="573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-นักเรียน นักศึกษาเข้าร่วมกิจกรรม 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 หน้าเสาธง ร้อยละ ๙๓.๖๐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-</a:t>
                      </a:r>
                      <a:r>
                        <a:rPr lang="th-TH" sz="1300" dirty="0">
                          <a:effectLst/>
                        </a:rPr>
                        <a:t>นักเรียนที่ผ่านกิจกรรมลูกเสือมี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 ความรับผิดชอบ ซื่อสัตย์ และมี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 การเสียสละเพื่อส่วนรวม ร้อยละ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 ๑๐๐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7389" marR="573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-โครงการ</a:t>
                      </a:r>
                      <a:r>
                        <a:rPr lang="en-US" sz="1300" dirty="0">
                          <a:effectLst/>
                        </a:rPr>
                        <a:t>...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-แบบบันทึกการเข้าร่วมกิจกรรม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 หน้าเสาธง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-</a:t>
                      </a:r>
                      <a:r>
                        <a:rPr lang="th-TH" sz="1300" dirty="0">
                          <a:effectLst/>
                        </a:rPr>
                        <a:t>แบบสรุปการเข้าร่วมกิจกรรม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 หน้าเสาธง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-</a:t>
                      </a:r>
                      <a:r>
                        <a:rPr lang="th-TH" sz="1300" dirty="0">
                          <a:effectLst/>
                        </a:rPr>
                        <a:t>รูปภาพกิจกรรมเข้าแถวหน้าเสาธง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-แบบสรุปการจัดกิจกรรมลูกเสือ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-รายละเอียดกำหนดการฝึกลูกเสือ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-รูปภาพกิจกรรมลูกเสือ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-เอกสารสรุปโครงการ...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-เกียรติบัตร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-วุฒิบัตร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-รูปภาพ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-รางวัล</a:t>
                      </a:r>
                      <a:endParaRPr lang="en-US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300" dirty="0">
                          <a:effectLst/>
                        </a:rPr>
                        <a:t>-หนังสือขอบคุณเรื่อง...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57389" marR="57389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87624" y="1268760"/>
            <a:ext cx="630525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s" pitchFamily="18" charset="-34"/>
                <a:ea typeface="Times New Roman" pitchFamily="18" charset="0"/>
                <a:cs typeface="Angsana News" pitchFamily="18" charset="-34"/>
              </a:rPr>
              <a:t>ตารางวิเคราะห์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s" pitchFamily="18" charset="-34"/>
                <a:ea typeface="Times New Roman" pitchFamily="18" charset="0"/>
                <a:cs typeface="Angsana News" pitchFamily="18" charset="-34"/>
              </a:rPr>
              <a:t>ด้านที่ ๑ ด้านคุณภาพนักศึกษา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s" pitchFamily="18" charset="-34"/>
                <a:ea typeface="Times New Roman" pitchFamily="18" charset="0"/>
                <a:cs typeface="Angsana News" pitchFamily="18" charset="-34"/>
              </a:rPr>
              <a:t>๑.๑ นักศึกษามีคุณธรรม  จริยธรรม  และค่านิยมที่พึงประสงค์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s" pitchFamily="18" charset="-34"/>
                <a:ea typeface="Times New Roman" pitchFamily="18" charset="0"/>
                <a:cs typeface="Angsana News" pitchFamily="18" charset="-34"/>
              </a:rPr>
              <a:t>๑.๑.๑ นักศึกษามีความรับผิดชอบ  ซื่อสัตย์  และเสียสละเพื่อส่วนรวม</a:t>
            </a:r>
            <a:endParaRPr kumimoji="0" lang="th-TH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467373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403648" y="2564904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th-TH" dirty="0" smtClean="0"/>
              <a:t>ตารางสรุปข้อมูล (</a:t>
            </a:r>
            <a:r>
              <a:rPr lang="en-US" dirty="0" smtClean="0"/>
              <a:t>P D C A</a:t>
            </a:r>
            <a:r>
              <a:rPr lang="th-TH" dirty="0" smtClean="0"/>
              <a:t>)</a:t>
            </a:r>
            <a:endParaRPr lang="th-TH" dirty="0"/>
          </a:p>
        </p:txBody>
      </p:sp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r>
              <a:rPr lang="th-TH" dirty="0" smtClean="0"/>
              <a:t>หน้าที่ </a:t>
            </a:r>
            <a:r>
              <a:rPr lang="th-TH" dirty="0" smtClean="0"/>
              <a:t>๕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593935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หน้าที่ </a:t>
            </a:r>
            <a:r>
              <a:rPr lang="th-TH" dirty="0"/>
              <a:t>๖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435608" y="1124744"/>
            <a:ext cx="7498080" cy="613048"/>
          </a:xfrm>
        </p:spPr>
        <p:txBody>
          <a:bodyPr/>
          <a:lstStyle/>
          <a:p>
            <a:r>
              <a:rPr lang="th-TH" dirty="0" smtClean="0"/>
              <a:t>ตารางสรุปแฟ้มข้อมูล (</a:t>
            </a:r>
            <a:r>
              <a:rPr lang="en-US" dirty="0" smtClean="0"/>
              <a:t>PDCA</a:t>
            </a:r>
            <a:r>
              <a:rPr lang="th-TH" dirty="0" smtClean="0"/>
              <a:t>)</a:t>
            </a:r>
            <a:endParaRPr lang="th-TH" dirty="0"/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636537"/>
              </p:ext>
            </p:extLst>
          </p:nvPr>
        </p:nvGraphicFramePr>
        <p:xfrm>
          <a:off x="1331640" y="2924944"/>
          <a:ext cx="7560840" cy="237626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89766"/>
                <a:gridCol w="1889766"/>
                <a:gridCol w="1890654"/>
                <a:gridCol w="1890654"/>
              </a:tblGrid>
              <a:tr h="528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ความตระหนัก (</a:t>
                      </a:r>
                      <a:r>
                        <a:rPr lang="en-US" sz="1600" dirty="0">
                          <a:effectLst/>
                        </a:rPr>
                        <a:t>P</a:t>
                      </a:r>
                      <a:r>
                        <a:rPr lang="th-TH" sz="16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วิธีการปฏิบัติงาน (</a:t>
                      </a:r>
                      <a:r>
                        <a:rPr lang="en-US" sz="1600">
                          <a:effectLst/>
                        </a:rPr>
                        <a:t>D</a:t>
                      </a:r>
                      <a:r>
                        <a:rPr lang="th-TH" sz="1600">
                          <a:effectLst/>
                        </a:rPr>
                        <a:t>)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ผลสัมฤทธิ์ (</a:t>
                      </a:r>
                      <a:r>
                        <a:rPr lang="en-US" sz="1600" dirty="0">
                          <a:effectLst/>
                        </a:rPr>
                        <a:t>C</a:t>
                      </a:r>
                      <a:r>
                        <a:rPr lang="th-TH" sz="16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ข้อเสนอแนะ (</a:t>
                      </a:r>
                      <a:r>
                        <a:rPr lang="en-US" sz="1600" dirty="0">
                          <a:effectLst/>
                        </a:rPr>
                        <a:t>A</a:t>
                      </a:r>
                      <a:r>
                        <a:rPr lang="th-TH" sz="16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 anchor="ctr"/>
                </a:tc>
              </a:tr>
              <a:tr h="1848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เตรียมการ</a:t>
                      </a:r>
                      <a:r>
                        <a:rPr lang="th-TH" sz="1600" dirty="0" smtClean="0">
                          <a:effectLst/>
                        </a:rPr>
                        <a:t>โดย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การวางแผน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รายการปฏิบัติงาน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เชิง</a:t>
                      </a:r>
                      <a:r>
                        <a:rPr lang="th-TH" sz="1600" dirty="0" smtClean="0">
                          <a:effectLst/>
                        </a:rPr>
                        <a:t>ปริมาณ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เชิง</a:t>
                      </a:r>
                      <a:r>
                        <a:rPr lang="th-TH" sz="1600" dirty="0" smtClean="0">
                          <a:effectLst/>
                        </a:rPr>
                        <a:t>คุณภาพ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เกณฑ์การประเมิน</a:t>
                      </a:r>
                      <a:endParaRPr lang="en-US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</a:rPr>
                        <a:t>ระดับคะแนน </a:t>
                      </a:r>
                      <a:r>
                        <a:rPr lang="th-TH" sz="1600" dirty="0">
                          <a:effectLst/>
                        </a:rPr>
                        <a:t>๔ คะแนน</a:t>
                      </a:r>
                      <a:endParaRPr lang="en-US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การแก้ไขการปฏิบัติงาน</a:t>
                      </a:r>
                      <a:endParaRPr lang="en-US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h-TH" sz="16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</a:rPr>
                        <a:t>การ</a:t>
                      </a:r>
                      <a:r>
                        <a:rPr lang="th-TH" sz="1600" dirty="0">
                          <a:effectLst/>
                        </a:rPr>
                        <a:t>ผดุงระบบ</a:t>
                      </a:r>
                      <a:endParaRPr lang="en-US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47664" y="1775718"/>
            <a:ext cx="547670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effectLst/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ตารางสรุปข้อมูล</a:t>
            </a:r>
            <a:endParaRPr kumimoji="0" lang="en-US" sz="1600" b="0" i="0" u="none" strike="noStrike" cap="none" normalizeH="0" baseline="0" dirty="0" smtClean="0">
              <a:ln>
                <a:noFill/>
              </a:ln>
              <a:effectLst/>
              <a:latin typeface="Angsana New" pitchFamily="18" charset="-34"/>
              <a:cs typeface="Angsana New" pitchFamily="18" charset="-34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1600" b="1" dirty="0"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ด้านที่ </a:t>
            </a:r>
            <a:r>
              <a:rPr lang="th-TH" sz="1600" b="1" dirty="0" smtClean="0"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๓ การบริหารจัดการ</a:t>
            </a:r>
            <a:endParaRPr lang="en-US" sz="900" dirty="0"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ngsana New" pitchFamily="18" charset="-34"/>
              </a:rPr>
              <a:t>ข้อ ๓.๕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การพัฒนาระบบประกันคุณภาพภายใน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ngsana New" pitchFamily="18" charset="-34"/>
              </a:rPr>
              <a:t>๓.๕.๑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การกำหนดมาตรฐานการศึกษาที่เหมาะสม และเป็นที่ยอมรับ</a:t>
            </a:r>
            <a:endParaRPr kumimoji="0" lang="th-TH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887942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48382"/>
            <a:ext cx="7498080" cy="778098"/>
          </a:xfrm>
        </p:spPr>
        <p:txBody>
          <a:bodyPr/>
          <a:lstStyle/>
          <a:p>
            <a:r>
              <a:rPr lang="th-TH" dirty="0" smtClean="0"/>
              <a:t>หน้าที่ </a:t>
            </a:r>
            <a:r>
              <a:rPr lang="th-TH" dirty="0" smtClean="0"/>
              <a:t>๗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435608" y="752438"/>
            <a:ext cx="7498080" cy="613048"/>
          </a:xfrm>
        </p:spPr>
        <p:txBody>
          <a:bodyPr/>
          <a:lstStyle/>
          <a:p>
            <a:r>
              <a:rPr lang="th-TH" dirty="0" smtClean="0"/>
              <a:t>สารบัญของแฟ้ม</a:t>
            </a:r>
            <a:endParaRPr lang="th-TH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547664" y="1196752"/>
            <a:ext cx="712879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latin typeface="JasmineUPC" pitchFamily="18" charset="-34"/>
                <a:cs typeface="JasmineUPC" pitchFamily="18" charset="-34"/>
              </a:rPr>
              <a:t>ตัวอย่าง สารบัญ (๒๒</a:t>
            </a:r>
            <a:r>
              <a:rPr lang="en-US" sz="2400" b="1" dirty="0">
                <a:latin typeface="JasmineUPC" pitchFamily="18" charset="-34"/>
                <a:cs typeface="JasmineUPC" pitchFamily="18" charset="-34"/>
              </a:rPr>
              <a:t> Point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)</a:t>
            </a:r>
          </a:p>
          <a:p>
            <a:pPr algn="ctr"/>
            <a:endParaRPr lang="en-US" sz="2400" dirty="0">
              <a:latin typeface="JasmineUPC" pitchFamily="18" charset="-34"/>
              <a:cs typeface="JasmineUPC" pitchFamily="18" charset="-34"/>
            </a:endParaRPr>
          </a:p>
          <a:p>
            <a:pPr lvl="0"/>
            <a:r>
              <a:rPr lang="th-TH" sz="2400" b="1" dirty="0">
                <a:latin typeface="JasmineUPC" pitchFamily="18" charset="-34"/>
                <a:ea typeface="Cordia New" pitchFamily="34" charset="-34"/>
                <a:cs typeface="JasmineUPC" pitchFamily="18" charset="-34"/>
              </a:rPr>
              <a:t>ตารางสรุปผลการประเมินการ</a:t>
            </a:r>
            <a:r>
              <a:rPr lang="th-TH" sz="2400" b="1" dirty="0" smtClean="0">
                <a:latin typeface="JasmineUPC" pitchFamily="18" charset="-34"/>
                <a:ea typeface="Cordia New" pitchFamily="34" charset="-34"/>
                <a:cs typeface="JasmineUPC" pitchFamily="18" charset="-34"/>
              </a:rPr>
              <a:t>ปฏิบัติงาน</a:t>
            </a:r>
          </a:p>
          <a:p>
            <a:pPr lvl="0"/>
            <a:endParaRPr lang="en-US" sz="2400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ตาราง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วิเคราะห์การปฏิบัติงาน</a:t>
            </a:r>
            <a:endParaRPr lang="th-TH" sz="2400" b="1" dirty="0" smtClean="0">
              <a:latin typeface="JasmineUPC" pitchFamily="18" charset="-34"/>
              <a:cs typeface="JasmineUPC" pitchFamily="18" charset="-34"/>
            </a:endParaRPr>
          </a:p>
          <a:p>
            <a:endParaRPr lang="th-TH" sz="2400" b="1" dirty="0" smtClean="0">
              <a:latin typeface="JasmineUPC" pitchFamily="18" charset="-34"/>
              <a:cs typeface="JasmineUPC" pitchFamily="18" charset="-34"/>
            </a:endParaRPr>
          </a:p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ตารางสรุป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ข้อมูล (</a:t>
            </a:r>
            <a:r>
              <a:rPr lang="en-US" sz="2400" b="1" dirty="0" smtClean="0">
                <a:latin typeface="JasmineUPC" pitchFamily="18" charset="-34"/>
                <a:cs typeface="JasmineUPC" pitchFamily="18" charset="-34"/>
              </a:rPr>
              <a:t>P D C A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)</a:t>
            </a:r>
            <a:endParaRPr lang="th-TH" sz="2400" b="1" dirty="0" smtClean="0">
              <a:latin typeface="JasmineUPC" pitchFamily="18" charset="-34"/>
              <a:cs typeface="JasmineUPC" pitchFamily="18" charset="-34"/>
            </a:endParaRPr>
          </a:p>
          <a:p>
            <a:endParaRPr lang="th-TH" sz="2400" b="1" dirty="0" smtClean="0">
              <a:latin typeface="JasmineUPC" pitchFamily="18" charset="-34"/>
              <a:cs typeface="JasmineUPC" pitchFamily="18" charset="-34"/>
            </a:endParaRPr>
          </a:p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การปฏิบัติงาน ปีการศึกษา ๒๕๕๖ 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กระดาษ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คั่นหน้าสีเหลือง</a:t>
            </a:r>
          </a:p>
          <a:p>
            <a:endParaRPr lang="th-TH" sz="2400" b="1" dirty="0" smtClean="0">
              <a:latin typeface="JasmineUPC" pitchFamily="18" charset="-34"/>
              <a:cs typeface="JasmineUPC" pitchFamily="18" charset="-34"/>
            </a:endParaRPr>
          </a:p>
          <a:p>
            <a:r>
              <a:rPr lang="th-TH" sz="2400" b="1" dirty="0">
                <a:latin typeface="JasmineUPC" pitchFamily="18" charset="-34"/>
                <a:cs typeface="JasmineUPC" pitchFamily="18" charset="-34"/>
              </a:rPr>
              <a:t>การปฏิบัติงาน ปีการศึกษา 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๒๕๕๕ 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กระดาษ</a:t>
            </a:r>
            <a:r>
              <a:rPr lang="th-TH" sz="2400" b="1" dirty="0">
                <a:latin typeface="JasmineUPC" pitchFamily="18" charset="-34"/>
                <a:cs typeface="JasmineUPC" pitchFamily="18" charset="-34"/>
              </a:rPr>
              <a:t>คั่นหน้าสี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เหลือง</a:t>
            </a:r>
          </a:p>
          <a:p>
            <a:endParaRPr lang="th-TH" sz="2400" b="1" dirty="0">
              <a:latin typeface="JasmineUPC" pitchFamily="18" charset="-34"/>
              <a:cs typeface="JasmineUPC" pitchFamily="18" charset="-34"/>
            </a:endParaRPr>
          </a:p>
          <a:p>
            <a:r>
              <a:rPr lang="th-TH" sz="2400" b="1" dirty="0">
                <a:latin typeface="JasmineUPC" pitchFamily="18" charset="-34"/>
                <a:cs typeface="JasmineUPC" pitchFamily="18" charset="-34"/>
              </a:rPr>
              <a:t>การปฏิบัติงาน ปีการศึกษา 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๒๕๕๔ 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กระดาษ</a:t>
            </a:r>
            <a:r>
              <a:rPr lang="th-TH" sz="2400" b="1" dirty="0">
                <a:latin typeface="JasmineUPC" pitchFamily="18" charset="-34"/>
                <a:cs typeface="JasmineUPC" pitchFamily="18" charset="-34"/>
              </a:rPr>
              <a:t>คั่นหน้าสี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เหลือง</a:t>
            </a:r>
          </a:p>
          <a:p>
            <a:endParaRPr lang="th-TH" sz="2400" b="1" dirty="0" smtClean="0">
              <a:latin typeface="JasmineUPC" pitchFamily="18" charset="-34"/>
              <a:cs typeface="JasmineUPC" pitchFamily="18" charset="-34"/>
            </a:endParaRPr>
          </a:p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ภาคผนวก (ถ้ามี)</a:t>
            </a:r>
            <a:endParaRPr lang="th-TH" sz="2400" b="1" dirty="0">
              <a:latin typeface="JasmineUPC" pitchFamily="18" charset="-34"/>
              <a:cs typeface="JasmineUPC" pitchFamily="18" charset="-34"/>
            </a:endParaRPr>
          </a:p>
          <a:p>
            <a:endParaRPr lang="th-TH" sz="1800" b="1" dirty="0" smtClean="0">
              <a:latin typeface="JasmineUPC" pitchFamily="18" charset="-34"/>
              <a:cs typeface="Jasmine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580217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634678"/>
            <a:ext cx="7498080" cy="1143000"/>
          </a:xfrm>
        </p:spPr>
        <p:txBody>
          <a:bodyPr/>
          <a:lstStyle/>
          <a:p>
            <a:r>
              <a:rPr lang="th-TH" dirty="0" smtClean="0"/>
              <a:t>หน้าที่ </a:t>
            </a:r>
            <a:r>
              <a:rPr lang="th-TH" dirty="0" smtClean="0"/>
              <a:t>๘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435608" y="1556792"/>
            <a:ext cx="7498080" cy="2088232"/>
          </a:xfrm>
        </p:spPr>
        <p:txBody>
          <a:bodyPr>
            <a:normAutofit/>
          </a:bodyPr>
          <a:lstStyle/>
          <a:p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ใบคั่นหน้าหลักแผ่นแรก </a:t>
            </a:r>
          </a:p>
          <a:p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การ</a:t>
            </a:r>
            <a:r>
              <a:rPr lang="th-TH" b="1" dirty="0">
                <a:latin typeface="JasmineUPC" pitchFamily="18" charset="-34"/>
                <a:cs typeface="JasmineUPC" pitchFamily="18" charset="-34"/>
              </a:rPr>
              <a:t>ปฏิบัติงาน ปีการศึกษา ๒๕๕๖ </a:t>
            </a:r>
            <a:endParaRPr lang="th-TH" b="1" dirty="0" smtClean="0">
              <a:latin typeface="JasmineUPC" pitchFamily="18" charset="-34"/>
              <a:cs typeface="JasmineUPC" pitchFamily="18" charset="-34"/>
            </a:endParaRPr>
          </a:p>
          <a:p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กระดาษ</a:t>
            </a:r>
            <a:r>
              <a:rPr lang="th-TH" b="1" dirty="0">
                <a:latin typeface="JasmineUPC" pitchFamily="18" charset="-34"/>
                <a:cs typeface="JasmineUPC" pitchFamily="18" charset="-34"/>
              </a:rPr>
              <a:t>คั่นหน้าสี</a:t>
            </a:r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เหลือง</a:t>
            </a:r>
            <a:endParaRPr lang="th-TH" b="1" dirty="0"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429651" y="331789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th-TH" dirty="0" smtClean="0"/>
              <a:t>หน้าที่ </a:t>
            </a:r>
            <a:r>
              <a:rPr lang="th-TH" dirty="0" smtClean="0"/>
              <a:t>๙</a:t>
            </a:r>
            <a:endParaRPr lang="th-TH" dirty="0"/>
          </a:p>
        </p:txBody>
      </p:sp>
      <p:sp>
        <p:nvSpPr>
          <p:cNvPr id="5" name="ตัวแทนเนื้อหา 2"/>
          <p:cNvSpPr txBox="1">
            <a:spLocks/>
          </p:cNvSpPr>
          <p:nvPr/>
        </p:nvSpPr>
        <p:spPr>
          <a:xfrm>
            <a:off x="1429651" y="4256112"/>
            <a:ext cx="7498080" cy="1837184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ใบคั่นหน้ารอง (สีฟ้า)</a:t>
            </a:r>
          </a:p>
          <a:p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พิมพ์ข้อความ</a:t>
            </a:r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ตามที่ผู้จัดทำต้องการ</a:t>
            </a:r>
          </a:p>
          <a:p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ใช้จำนวนใบคั่นหน้ารอ</a:t>
            </a:r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งมากหรือน้อยตาม</a:t>
            </a:r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ต้องการ</a:t>
            </a:r>
            <a:endParaRPr lang="en-US" dirty="0">
              <a:latin typeface="JasmineUPC" pitchFamily="18" charset="-34"/>
              <a:cs typeface="Jasmine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29452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634678"/>
            <a:ext cx="7498080" cy="1143000"/>
          </a:xfrm>
        </p:spPr>
        <p:txBody>
          <a:bodyPr/>
          <a:lstStyle/>
          <a:p>
            <a:r>
              <a:rPr lang="th-TH" dirty="0" smtClean="0"/>
              <a:t>หน้าที่ </a:t>
            </a:r>
            <a:r>
              <a:rPr lang="th-TH" dirty="0" smtClean="0"/>
              <a:t>๑๐</a:t>
            </a:r>
            <a:endParaRPr lang="th-TH" dirty="0"/>
          </a:p>
        </p:txBody>
      </p:sp>
      <p:sp>
        <p:nvSpPr>
          <p:cNvPr id="5" name="ตัวแทนเนื้อหา 2"/>
          <p:cNvSpPr>
            <a:spLocks noGrp="1"/>
          </p:cNvSpPr>
          <p:nvPr>
            <p:ph idx="1"/>
          </p:nvPr>
        </p:nvSpPr>
        <p:spPr>
          <a:xfrm>
            <a:off x="1435608" y="1556792"/>
            <a:ext cx="7498080" cy="2088232"/>
          </a:xfrm>
        </p:spPr>
        <p:txBody>
          <a:bodyPr>
            <a:normAutofit/>
          </a:bodyPr>
          <a:lstStyle/>
          <a:p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ข้อมูลการ</a:t>
            </a:r>
            <a:r>
              <a:rPr lang="th-TH" b="1" dirty="0">
                <a:latin typeface="JasmineUPC" pitchFamily="18" charset="-34"/>
                <a:cs typeface="JasmineUPC" pitchFamily="18" charset="-34"/>
              </a:rPr>
              <a:t>ปฏิบัติงาน ปีการศึกษา ๒๕๕๖ </a:t>
            </a:r>
            <a:endParaRPr lang="th-TH" b="1" dirty="0" smtClean="0">
              <a:latin typeface="JasmineUPC" pitchFamily="18" charset="-34"/>
              <a:cs typeface="Jasmine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130583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03648" y="2492896"/>
            <a:ext cx="7200800" cy="14465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th-TH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ขอขอบคุณเพื่อนร่วมงานทุกท่าน</a:t>
            </a:r>
            <a:r>
              <a:rPr lang="th-TH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th-TH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th-TH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17791" y="4653136"/>
            <a:ext cx="7200800" cy="52322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งานประกันคุณภาพและมาตรฐานการศึกษา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8689177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จุดที่สุ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ตรงกลาง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จุดที่สุด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328</TotalTime>
  <Words>568</Words>
  <Application>Microsoft Office PowerPoint</Application>
  <PresentationFormat>นำเสนอทางหน้าจอ (4:3)</PresentationFormat>
  <Paragraphs>140</Paragraphs>
  <Slides>12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12</vt:i4>
      </vt:variant>
    </vt:vector>
  </HeadingPairs>
  <TitlesOfParts>
    <vt:vector size="13" baseType="lpstr">
      <vt:lpstr>จุดที่สุด</vt:lpstr>
      <vt:lpstr>แนวทางการจัดทำแฟ้มนำเสนอ</vt:lpstr>
      <vt:lpstr>งานนำเสนอ PowerPoint</vt:lpstr>
      <vt:lpstr>หน้าที่ ๑</vt:lpstr>
      <vt:lpstr>หน้าที่ ๒</vt:lpstr>
      <vt:lpstr>หน้าที่ ๓</vt:lpstr>
      <vt:lpstr>หน้าที่ ๔</vt:lpstr>
      <vt:lpstr>หน้าที่ ๕</vt:lpstr>
      <vt:lpstr>หน้าที่ ๖</vt:lpstr>
      <vt:lpstr>หน้าที่ ๗</vt:lpstr>
      <vt:lpstr>หน้าที่ ๘</vt:lpstr>
      <vt:lpstr>หน้าที่ ๑๐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การจัดเรียงแฟ้มนำเสนอ</dc:title>
  <dc:creator>Windows User</dc:creator>
  <cp:lastModifiedBy>Lenovo</cp:lastModifiedBy>
  <cp:revision>42</cp:revision>
  <dcterms:created xsi:type="dcterms:W3CDTF">2013-12-22T10:36:45Z</dcterms:created>
  <dcterms:modified xsi:type="dcterms:W3CDTF">2015-01-06T06:40:10Z</dcterms:modified>
</cp:coreProperties>
</file>