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7" r:id="rId3"/>
    <p:sldId id="258" r:id="rId4"/>
    <p:sldId id="259" r:id="rId5"/>
    <p:sldId id="271" r:id="rId6"/>
    <p:sldId id="261" r:id="rId7"/>
    <p:sldId id="260" r:id="rId8"/>
    <p:sldId id="262" r:id="rId9"/>
    <p:sldId id="256" r:id="rId10"/>
    <p:sldId id="263" r:id="rId11"/>
    <p:sldId id="264" r:id="rId12"/>
    <p:sldId id="265" r:id="rId13"/>
    <p:sldId id="266" r:id="rId14"/>
    <p:sldId id="267" r:id="rId15"/>
    <p:sldId id="268" r:id="rId16"/>
    <p:sldId id="272" r:id="rId17"/>
    <p:sldId id="273" r:id="rId18"/>
    <p:sldId id="274" r:id="rId19"/>
    <p:sldId id="269" r:id="rId20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D253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4622" autoAdjust="0"/>
  </p:normalViewPr>
  <p:slideViewPr>
    <p:cSldViewPr>
      <p:cViewPr varScale="1">
        <p:scale>
          <a:sx n="66" d="100"/>
          <a:sy n="66" d="100"/>
        </p:scale>
        <p:origin x="-5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00B8-EE48-4CF0-BA52-9D14ECA42040}" type="datetimeFigureOut">
              <a:rPr lang="th-TH" smtClean="0"/>
              <a:t>25/03/57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C75FD-4A37-44E0-B807-CA4B8D19C259}" type="slidenum">
              <a:rPr lang="th-TH" smtClean="0"/>
              <a:t>‹#›</a:t>
            </a:fld>
            <a:endParaRPr lang="th-TH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00B8-EE48-4CF0-BA52-9D14ECA42040}" type="datetimeFigureOut">
              <a:rPr lang="th-TH" smtClean="0"/>
              <a:t>25/03/57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C75FD-4A37-44E0-B807-CA4B8D19C25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00B8-EE48-4CF0-BA52-9D14ECA42040}" type="datetimeFigureOut">
              <a:rPr lang="th-TH" smtClean="0"/>
              <a:t>25/03/57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C75FD-4A37-44E0-B807-CA4B8D19C25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00B8-EE48-4CF0-BA52-9D14ECA42040}" type="datetimeFigureOut">
              <a:rPr lang="th-TH" smtClean="0"/>
              <a:t>25/03/57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C75FD-4A37-44E0-B807-CA4B8D19C25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00B8-EE48-4CF0-BA52-9D14ECA42040}" type="datetimeFigureOut">
              <a:rPr lang="th-TH" smtClean="0"/>
              <a:t>25/03/57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C75FD-4A37-44E0-B807-CA4B8D19C259}" type="slidenum">
              <a:rPr lang="th-TH" smtClean="0"/>
              <a:t>‹#›</a:t>
            </a:fld>
            <a:endParaRPr lang="th-TH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00B8-EE48-4CF0-BA52-9D14ECA42040}" type="datetimeFigureOut">
              <a:rPr lang="th-TH" smtClean="0"/>
              <a:t>25/03/57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C75FD-4A37-44E0-B807-CA4B8D19C25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00B8-EE48-4CF0-BA52-9D14ECA42040}" type="datetimeFigureOut">
              <a:rPr lang="th-TH" smtClean="0"/>
              <a:t>25/03/57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C75FD-4A37-44E0-B807-CA4B8D19C259}" type="slidenum">
              <a:rPr lang="th-TH" smtClean="0"/>
              <a:t>‹#›</a:t>
            </a:fld>
            <a:endParaRPr lang="th-TH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00B8-EE48-4CF0-BA52-9D14ECA42040}" type="datetimeFigureOut">
              <a:rPr lang="th-TH" smtClean="0"/>
              <a:t>25/03/57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C75FD-4A37-44E0-B807-CA4B8D19C25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00B8-EE48-4CF0-BA52-9D14ECA42040}" type="datetimeFigureOut">
              <a:rPr lang="th-TH" smtClean="0"/>
              <a:t>25/03/57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C75FD-4A37-44E0-B807-CA4B8D19C25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00B8-EE48-4CF0-BA52-9D14ECA42040}" type="datetimeFigureOut">
              <a:rPr lang="th-TH" smtClean="0"/>
              <a:t>25/03/57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C75FD-4A37-44E0-B807-CA4B8D19C259}" type="slidenum">
              <a:rPr lang="th-TH" smtClean="0"/>
              <a:t>‹#›</a:t>
            </a:fld>
            <a:endParaRPr lang="th-TH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200B8-EE48-4CF0-BA52-9D14ECA42040}" type="datetimeFigureOut">
              <a:rPr lang="th-TH" smtClean="0"/>
              <a:t>25/03/57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C75FD-4A37-44E0-B807-CA4B8D19C25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EC200B8-EE48-4CF0-BA52-9D14ECA42040}" type="datetimeFigureOut">
              <a:rPr lang="th-TH" smtClean="0"/>
              <a:t>25/03/57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9C3C75FD-4A37-44E0-B807-CA4B8D19C259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/>
  </p:transition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67544" y="3284744"/>
            <a:ext cx="8229600" cy="2952328"/>
          </a:xfrm>
        </p:spPr>
        <p:txBody>
          <a:bodyPr>
            <a:normAutofit/>
          </a:bodyPr>
          <a:lstStyle/>
          <a:p>
            <a:pPr algn="ctr"/>
            <a:r>
              <a:rPr lang="th-TH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การประชุมเพื่อพัฒนาองค์กร</a:t>
            </a:r>
            <a:br>
              <a:rPr lang="th-TH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</a:br>
            <a:r>
              <a:rPr lang="th-TH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25-27 มีนาคม 2557</a:t>
            </a:r>
            <a:br>
              <a:rPr lang="th-TH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</a:br>
            <a:r>
              <a:rPr lang="th-TH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ณ ห้องประชุม 2 (633)</a:t>
            </a:r>
            <a:br>
              <a:rPr lang="th-TH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</a:br>
            <a:r>
              <a:rPr lang="th-TH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วิทยาลัย</a:t>
            </a:r>
            <a:r>
              <a:rPr lang="th-TH" b="1" dirty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อาชีวศึกษาเชียงราย</a:t>
            </a:r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344" y="1124744"/>
            <a:ext cx="216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166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th-TH" sz="4800" b="1" dirty="0" smtClean="0">
                <a:solidFill>
                  <a:schemeClr val="tx2">
                    <a:lumMod val="75000"/>
                  </a:schemeClr>
                </a:solidFill>
                <a:latin typeface="JasmineUPC" pitchFamily="18" charset="-34"/>
                <a:cs typeface="JasmineUPC" pitchFamily="18" charset="-34"/>
              </a:rPr>
              <a:t>กระบวนการกำหนดวิสัยทัศน์</a:t>
            </a:r>
            <a:endParaRPr lang="th-TH" sz="4800" dirty="0">
              <a:solidFill>
                <a:schemeClr val="tx2">
                  <a:lumMod val="75000"/>
                </a:schemeClr>
              </a:solidFill>
              <a:latin typeface="JasmineUPC" pitchFamily="18" charset="-34"/>
              <a:cs typeface="JasmineUPC" pitchFamily="18" charset="-34"/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5328592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th-TH" sz="3600" b="1" dirty="0">
                <a:latin typeface="JasmineUPC" pitchFamily="18" charset="-34"/>
                <a:cs typeface="JasmineUPC" pitchFamily="18" charset="-34"/>
              </a:rPr>
              <a:t>วิเคราะห์สถานภาพ</a:t>
            </a:r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ปัจจุบัน</a:t>
            </a:r>
          </a:p>
          <a:p>
            <a:pPr marL="457200" indent="-457200">
              <a:buAutoNum type="arabicPeriod"/>
            </a:pPr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รวบรวม</a:t>
            </a:r>
            <a:r>
              <a:rPr lang="th-TH" sz="3600" b="1" dirty="0">
                <a:latin typeface="JasmineUPC" pitchFamily="18" charset="-34"/>
                <a:cs typeface="JasmineUPC" pitchFamily="18" charset="-34"/>
              </a:rPr>
              <a:t>ข้อมูลพื้นฐาน</a:t>
            </a:r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ของสาขาวิชา </a:t>
            </a:r>
            <a:r>
              <a:rPr lang="th-TH" sz="3600" b="1" dirty="0">
                <a:latin typeface="JasmineUPC" pitchFamily="18" charset="-34"/>
                <a:cs typeface="JasmineUPC" pitchFamily="18" charset="-34"/>
              </a:rPr>
              <a:t>เช่น เป้าหมาย </a:t>
            </a:r>
            <a:r>
              <a:rPr lang="th-TH" sz="3600" b="1" dirty="0" err="1">
                <a:latin typeface="JasmineUPC" pitchFamily="18" charset="-34"/>
                <a:cs typeface="JasmineUPC" pitchFamily="18" charset="-34"/>
              </a:rPr>
              <a:t>พันธ</a:t>
            </a:r>
            <a:r>
              <a:rPr lang="th-TH" sz="3600" b="1" dirty="0">
                <a:latin typeface="JasmineUPC" pitchFamily="18" charset="-34"/>
                <a:cs typeface="JasmineUPC" pitchFamily="18" charset="-34"/>
              </a:rPr>
              <a:t>กิจ ความ</a:t>
            </a:r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คาดหวัง ฯ และความต้องการ        ของผู้เรียน ผู้ปกครอง ชุมชน สังคม ฯลฯ</a:t>
            </a:r>
            <a:endParaRPr lang="en-US" sz="3600" b="1" dirty="0" smtClean="0">
              <a:latin typeface="JasmineUPC" pitchFamily="18" charset="-34"/>
              <a:cs typeface="JasmineUPC" pitchFamily="18" charset="-34"/>
            </a:endParaRPr>
          </a:p>
          <a:p>
            <a:pPr marL="457200" indent="-457200">
              <a:buAutoNum type="arabicPeriod"/>
            </a:pPr>
            <a:r>
              <a:rPr lang="th-TH" sz="3600" b="1" dirty="0">
                <a:latin typeface="JasmineUPC" pitchFamily="18" charset="-34"/>
                <a:cs typeface="JasmineUPC" pitchFamily="18" charset="-34"/>
              </a:rPr>
              <a:t>คัดเลือก </a:t>
            </a:r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กำหนดวิสัยทัศน์ </a:t>
            </a:r>
            <a:r>
              <a:rPr lang="th-TH" sz="3600" b="1" dirty="0">
                <a:latin typeface="JasmineUPC" pitchFamily="18" charset="-34"/>
                <a:cs typeface="JasmineUPC" pitchFamily="18" charset="-34"/>
              </a:rPr>
              <a:t>ตัดสินใจ</a:t>
            </a:r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อนาคตสาขาวิชา     ตาม</a:t>
            </a:r>
            <a:r>
              <a:rPr lang="th-TH" sz="3600" b="1" dirty="0">
                <a:latin typeface="JasmineUPC" pitchFamily="18" charset="-34"/>
                <a:cs typeface="JasmineUPC" pitchFamily="18" charset="-34"/>
              </a:rPr>
              <a:t>ความ</a:t>
            </a:r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คาดหวัง จัดลำดับความสำคัญของภารกิจ</a:t>
            </a:r>
            <a:endParaRPr lang="en-US" sz="3600" b="1" dirty="0" smtClean="0">
              <a:latin typeface="JasmineUPC" pitchFamily="18" charset="-34"/>
              <a:cs typeface="JasmineUPC" pitchFamily="18" charset="-34"/>
            </a:endParaRPr>
          </a:p>
          <a:p>
            <a:pPr marL="457200" indent="-457200">
              <a:buAutoNum type="arabicPeriod"/>
            </a:pPr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ทบทวนประโยคสำนวน</a:t>
            </a:r>
            <a:r>
              <a:rPr lang="th-TH" sz="3600" b="1" dirty="0">
                <a:latin typeface="JasmineUPC" pitchFamily="18" charset="-34"/>
                <a:cs typeface="JasmineUPC" pitchFamily="18" charset="-34"/>
              </a:rPr>
              <a:t>ให้สื่อความหมายที่ชัดเจน </a:t>
            </a:r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 ปลุก</a:t>
            </a:r>
            <a:r>
              <a:rPr lang="th-TH" sz="3600" b="1" dirty="0">
                <a:latin typeface="JasmineUPC" pitchFamily="18" charset="-34"/>
                <a:cs typeface="JasmineUPC" pitchFamily="18" charset="-34"/>
              </a:rPr>
              <a:t>เร้า </a:t>
            </a:r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 ท้าทาย </a:t>
            </a:r>
            <a:r>
              <a:rPr lang="th-TH" sz="3600" b="1" dirty="0">
                <a:latin typeface="JasmineUPC" pitchFamily="18" charset="-34"/>
                <a:cs typeface="JasmineUPC" pitchFamily="18" charset="-34"/>
              </a:rPr>
              <a:t>และสร้าง</a:t>
            </a:r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พลัง ฯลฯ</a:t>
            </a:r>
            <a:endParaRPr lang="en-US" sz="3600" b="1" dirty="0" smtClean="0">
              <a:latin typeface="JasmineUPC" pitchFamily="18" charset="-34"/>
              <a:cs typeface="JasmineUPC" pitchFamily="18" charset="-34"/>
            </a:endParaRPr>
          </a:p>
          <a:p>
            <a:pPr marL="457200" indent="-457200">
              <a:buAutoNum type="arabicPeriod"/>
            </a:pPr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เผยแพร่ให้ทุกฝ่ายได้รับ</a:t>
            </a:r>
            <a:r>
              <a:rPr lang="th-TH" sz="3600" b="1" dirty="0">
                <a:latin typeface="JasmineUPC" pitchFamily="18" charset="-34"/>
                <a:cs typeface="JasmineUPC" pitchFamily="18" charset="-34"/>
              </a:rPr>
              <a:t>ทราบและเข้าใจ</a:t>
            </a:r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ตรงกัน</a:t>
            </a:r>
            <a:endParaRPr lang="en-US" sz="3600" b="1" dirty="0" smtClean="0">
              <a:latin typeface="Jasmine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887285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h-TH" b="1" dirty="0">
                <a:solidFill>
                  <a:schemeClr val="tx2">
                    <a:lumMod val="75000"/>
                  </a:schemeClr>
                </a:solidFill>
                <a:latin typeface="JasmineUPC" pitchFamily="18" charset="-34"/>
                <a:cs typeface="JasmineUPC" pitchFamily="18" charset="-34"/>
              </a:rPr>
              <a:t>วิสัยทัศน์ที่ดี </a:t>
            </a:r>
            <a:r>
              <a:rPr lang="th-TH" b="1" dirty="0" smtClean="0">
                <a:solidFill>
                  <a:schemeClr val="tx2">
                    <a:lumMod val="75000"/>
                  </a:schemeClr>
                </a:solidFill>
                <a:latin typeface="JasmineUPC" pitchFamily="18" charset="-34"/>
                <a:cs typeface="JasmineUPC" pitchFamily="18" charset="-34"/>
              </a:rPr>
              <a:t>ประกอบด้วย</a:t>
            </a:r>
            <a:endParaRPr lang="th-TH" dirty="0">
              <a:solidFill>
                <a:schemeClr val="tx2">
                  <a:lumMod val="75000"/>
                </a:schemeClr>
              </a:solidFill>
              <a:latin typeface="JasmineUPC" pitchFamily="18" charset="-34"/>
              <a:cs typeface="JasmineUPC" pitchFamily="18" charset="-34"/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5192" y="1600200"/>
            <a:ext cx="8435280" cy="487680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th-TH" sz="3200" b="1" dirty="0" smtClean="0">
                <a:latin typeface="JasmineUPC" pitchFamily="18" charset="-34"/>
                <a:cs typeface="JasmineUPC" pitchFamily="18" charset="-34"/>
              </a:rPr>
              <a:t>เป้าหมาย</a:t>
            </a:r>
            <a:r>
              <a:rPr lang="th-TH" sz="3200" b="1" dirty="0">
                <a:latin typeface="JasmineUPC" pitchFamily="18" charset="-34"/>
                <a:cs typeface="JasmineUPC" pitchFamily="18" charset="-34"/>
              </a:rPr>
              <a:t>ระยะยาว </a:t>
            </a:r>
            <a:r>
              <a:rPr lang="th-TH" sz="3200" b="1" dirty="0" smtClean="0">
                <a:latin typeface="JasmineUPC" pitchFamily="18" charset="-34"/>
                <a:cs typeface="JasmineUPC" pitchFamily="18" charset="-34"/>
              </a:rPr>
              <a:t>ควรเป็นภาพในอนาคตของสาขาวิชา      ที่พัฒนาจาก</a:t>
            </a:r>
            <a:r>
              <a:rPr lang="th-TH" sz="3200" b="1" dirty="0">
                <a:latin typeface="JasmineUPC" pitchFamily="18" charset="-34"/>
                <a:cs typeface="JasmineUPC" pitchFamily="18" charset="-34"/>
              </a:rPr>
              <a:t>ปัจจุบัน แสดงถึง</a:t>
            </a:r>
            <a:r>
              <a:rPr lang="th-TH" sz="3200" b="1" dirty="0" smtClean="0">
                <a:latin typeface="JasmineUPC" pitchFamily="18" charset="-34"/>
                <a:cs typeface="JasmineUPC" pitchFamily="18" charset="-34"/>
              </a:rPr>
              <a:t>ความมุ่งมั่น ความก้าวหน้า</a:t>
            </a:r>
            <a:endParaRPr lang="en-US" sz="3200" b="1" dirty="0" smtClean="0">
              <a:latin typeface="JasmineUPC" pitchFamily="18" charset="-34"/>
              <a:cs typeface="JasmineUPC" pitchFamily="18" charset="-34"/>
            </a:endParaRPr>
          </a:p>
          <a:p>
            <a:pPr marL="457200" indent="-457200">
              <a:buFont typeface="+mj-lt"/>
              <a:buAutoNum type="arabicPeriod"/>
            </a:pPr>
            <a:r>
              <a:rPr lang="th-TH" sz="3200" b="1" dirty="0" smtClean="0">
                <a:latin typeface="JasmineUPC" pitchFamily="18" charset="-34"/>
                <a:cs typeface="JasmineUPC" pitchFamily="18" charset="-34"/>
              </a:rPr>
              <a:t>ตำแหน่ง ระดับ ของสาขาวิชาในสังคมการศึกษาแบบเดียวกัน</a:t>
            </a:r>
          </a:p>
          <a:p>
            <a:pPr marL="457200" indent="-457200">
              <a:buFont typeface="+mj-lt"/>
              <a:buAutoNum type="arabicPeriod"/>
            </a:pPr>
            <a:r>
              <a:rPr lang="th-TH" sz="3200" b="1" dirty="0" smtClean="0">
                <a:latin typeface="JasmineUPC" pitchFamily="18" charset="-34"/>
                <a:cs typeface="JasmineUPC" pitchFamily="18" charset="-34"/>
              </a:rPr>
              <a:t>ช่วงเวลา ที่คาดว่าวิสัยทัศน์</a:t>
            </a:r>
            <a:r>
              <a:rPr lang="th-TH" sz="3200" b="1" dirty="0">
                <a:latin typeface="JasmineUPC" pitchFamily="18" charset="-34"/>
                <a:cs typeface="JasmineUPC" pitchFamily="18" charset="-34"/>
              </a:rPr>
              <a:t>บรรลุผล</a:t>
            </a:r>
            <a:r>
              <a:rPr lang="th-TH" sz="3200" b="1" dirty="0" smtClean="0">
                <a:latin typeface="JasmineUPC" pitchFamily="18" charset="-34"/>
                <a:cs typeface="JasmineUPC" pitchFamily="18" charset="-34"/>
              </a:rPr>
              <a:t>สำเร็จตามเป้าหมาย</a:t>
            </a:r>
          </a:p>
          <a:p>
            <a:pPr marL="457200" indent="-457200">
              <a:buFont typeface="+mj-lt"/>
              <a:buAutoNum type="arabicPeriod"/>
            </a:pPr>
            <a:endParaRPr lang="th-TH" b="1" dirty="0">
              <a:latin typeface="JasmineUPC" pitchFamily="18" charset="-34"/>
              <a:cs typeface="JasmineUPC" pitchFamily="18" charset="-34"/>
            </a:endParaRPr>
          </a:p>
          <a:p>
            <a:pPr marL="0" indent="0" algn="ctr">
              <a:buNone/>
            </a:pPr>
            <a:r>
              <a:rPr lang="th-TH" sz="4300" b="1" dirty="0">
                <a:solidFill>
                  <a:schemeClr val="tx2">
                    <a:lumMod val="75000"/>
                  </a:schemeClr>
                </a:solidFill>
                <a:latin typeface="JasmineUPC" pitchFamily="18" charset="-34"/>
                <a:cs typeface="JasmineUPC" pitchFamily="18" charset="-34"/>
              </a:rPr>
              <a:t>ตัวอย่างของวิสัยทัศน์</a:t>
            </a:r>
            <a:endParaRPr lang="en-US" sz="4300" b="1" dirty="0">
              <a:solidFill>
                <a:schemeClr val="tx2">
                  <a:lumMod val="75000"/>
                </a:schemeClr>
              </a:solidFill>
              <a:latin typeface="JasmineUPC" pitchFamily="18" charset="-34"/>
              <a:cs typeface="JasmineUPC" pitchFamily="18" charset="-34"/>
            </a:endParaRPr>
          </a:p>
          <a:p>
            <a:r>
              <a:rPr lang="th-TH" sz="3200" b="1" dirty="0" smtClean="0">
                <a:latin typeface="JasmineUPC" pitchFamily="18" charset="-34"/>
                <a:cs typeface="JasmineUPC" pitchFamily="18" charset="-34"/>
              </a:rPr>
              <a:t>สาขาวิชาการท่องเที่ยว วิทยาลัยอาชีวศึกษาเชียงราย เป็นผู้นำ  ในการผลิตบุคลากร</a:t>
            </a:r>
            <a:r>
              <a:rPr lang="th-TH" sz="3200" b="1" dirty="0">
                <a:latin typeface="JasmineUPC" pitchFamily="18" charset="-34"/>
                <a:cs typeface="JasmineUPC" pitchFamily="18" charset="-34"/>
              </a:rPr>
              <a:t>ด้าน</a:t>
            </a:r>
            <a:r>
              <a:rPr lang="th-TH" sz="3200" b="1" dirty="0" smtClean="0">
                <a:latin typeface="JasmineUPC" pitchFamily="18" charset="-34"/>
                <a:cs typeface="JasmineUPC" pitchFamily="18" charset="-34"/>
              </a:rPr>
              <a:t>ธุรกิจ</a:t>
            </a:r>
            <a:r>
              <a:rPr lang="th-TH" sz="3200" b="1" dirty="0">
                <a:latin typeface="JasmineUPC" pitchFamily="18" charset="-34"/>
                <a:cs typeface="JasmineUPC" pitchFamily="18" charset="-34"/>
              </a:rPr>
              <a:t>ท่องเที่ยวระดับปริญญาตรี ของภาคเหนือ ตาม</a:t>
            </a:r>
            <a:r>
              <a:rPr lang="th-TH" sz="3200" b="1" dirty="0" smtClean="0">
                <a:latin typeface="JasmineUPC" pitchFamily="18" charset="-34"/>
                <a:cs typeface="JasmineUPC" pitchFamily="18" charset="-34"/>
              </a:rPr>
              <a:t>มาตรฐานสากล </a:t>
            </a:r>
            <a:r>
              <a:rPr lang="th-TH" sz="3200" b="1" dirty="0">
                <a:latin typeface="JasmineUPC" pitchFamily="18" charset="-34"/>
                <a:cs typeface="JasmineUPC" pitchFamily="18" charset="-34"/>
              </a:rPr>
              <a:t>ภายใน</a:t>
            </a:r>
            <a:r>
              <a:rPr lang="th-TH" sz="3200" b="1" dirty="0" smtClean="0">
                <a:latin typeface="JasmineUPC" pitchFamily="18" charset="-34"/>
                <a:cs typeface="JasmineUPC" pitchFamily="18" charset="-34"/>
              </a:rPr>
              <a:t>ระยะเวลา </a:t>
            </a:r>
            <a:r>
              <a:rPr lang="en-US" sz="3200" b="1" dirty="0">
                <a:latin typeface="JasmineUPC" pitchFamily="18" charset="-34"/>
                <a:cs typeface="JasmineUPC" pitchFamily="18" charset="-34"/>
              </a:rPr>
              <a:t>5 </a:t>
            </a:r>
            <a:r>
              <a:rPr lang="th-TH" sz="3200" b="1" dirty="0" smtClean="0">
                <a:latin typeface="JasmineUPC" pitchFamily="18" charset="-34"/>
                <a:cs typeface="JasmineUPC" pitchFamily="18" charset="-34"/>
              </a:rPr>
              <a:t>ปี</a:t>
            </a:r>
            <a:endParaRPr lang="en-US" sz="3200" b="1" dirty="0">
              <a:latin typeface="Jasmine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139773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385192" y="1694656"/>
            <a:ext cx="8229600" cy="990600"/>
          </a:xfrm>
        </p:spPr>
        <p:txBody>
          <a:bodyPr>
            <a:noAutofit/>
          </a:bodyPr>
          <a:lstStyle/>
          <a:p>
            <a:r>
              <a:rPr lang="th-TH" sz="5400" b="1" dirty="0" err="1">
                <a:latin typeface="JasmineUPC" pitchFamily="18" charset="-34"/>
                <a:cs typeface="JasmineUPC" pitchFamily="18" charset="-34"/>
              </a:rPr>
              <a:t>พันธ</a:t>
            </a:r>
            <a:r>
              <a:rPr lang="th-TH" sz="5400" b="1" dirty="0">
                <a:latin typeface="JasmineUPC" pitchFamily="18" charset="-34"/>
                <a:cs typeface="JasmineUPC" pitchFamily="18" charset="-34"/>
              </a:rPr>
              <a:t>กิจ (</a:t>
            </a:r>
            <a:r>
              <a:rPr lang="en-US" sz="5400" b="1" dirty="0">
                <a:latin typeface="JasmineUPC" pitchFamily="18" charset="-34"/>
                <a:cs typeface="JasmineUPC" pitchFamily="18" charset="-34"/>
              </a:rPr>
              <a:t>Mission) </a:t>
            </a:r>
            <a:r>
              <a:rPr lang="th-TH" sz="5400" b="1" dirty="0" smtClean="0">
                <a:latin typeface="JasmineUPC" pitchFamily="18" charset="-34"/>
                <a:cs typeface="JasmineUPC" pitchFamily="18" charset="-34"/>
              </a:rPr>
              <a:t/>
            </a:r>
            <a:br>
              <a:rPr lang="th-TH" sz="5400" b="1" dirty="0" smtClean="0">
                <a:latin typeface="JasmineUPC" pitchFamily="18" charset="-34"/>
                <a:cs typeface="JasmineUPC" pitchFamily="18" charset="-34"/>
              </a:rPr>
            </a:br>
            <a:r>
              <a:rPr lang="th-TH" sz="5400" b="1" dirty="0" smtClean="0">
                <a:latin typeface="JasmineUPC" pitchFamily="18" charset="-34"/>
                <a:cs typeface="JasmineUPC" pitchFamily="18" charset="-34"/>
              </a:rPr>
              <a:t>คือ</a:t>
            </a:r>
            <a:r>
              <a:rPr lang="th-TH" sz="5400" b="1" dirty="0">
                <a:latin typeface="JasmineUPC" pitchFamily="18" charset="-34"/>
                <a:cs typeface="JasmineUPC" pitchFamily="18" charset="-34"/>
              </a:rPr>
              <a:t>อะไร </a:t>
            </a:r>
            <a:endParaRPr lang="th-TH" sz="5400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5192" y="3045296"/>
            <a:ext cx="8435280" cy="27599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sz="4000" b="1" dirty="0" smtClean="0">
                <a:latin typeface="JasmineUPC" pitchFamily="18" charset="-34"/>
                <a:cs typeface="JasmineUPC" pitchFamily="18" charset="-34"/>
              </a:rPr>
              <a:t>ความ</a:t>
            </a:r>
            <a:r>
              <a:rPr lang="th-TH" sz="4000" b="1" dirty="0">
                <a:latin typeface="JasmineUPC" pitchFamily="18" charset="-34"/>
                <a:cs typeface="JasmineUPC" pitchFamily="18" charset="-34"/>
              </a:rPr>
              <a:t>มุ่งหมาย</a:t>
            </a:r>
            <a:r>
              <a:rPr lang="th-TH" sz="4000" b="1" dirty="0" smtClean="0">
                <a:latin typeface="JasmineUPC" pitchFamily="18" charset="-34"/>
                <a:cs typeface="JasmineUPC" pitchFamily="18" charset="-34"/>
              </a:rPr>
              <a:t>พื้นฐานของการจัดตั้งสาขาวิชา      ที่จะ</a:t>
            </a:r>
            <a:r>
              <a:rPr lang="th-TH" sz="4000" b="1" dirty="0">
                <a:latin typeface="JasmineUPC" pitchFamily="18" charset="-34"/>
                <a:cs typeface="JasmineUPC" pitchFamily="18" charset="-34"/>
              </a:rPr>
              <a:t>ดำเนินการในระยะยาว หรือเป็นขอบเขตในการ</a:t>
            </a:r>
            <a:r>
              <a:rPr lang="th-TH" sz="4000" b="1" dirty="0" smtClean="0">
                <a:latin typeface="JasmineUPC" pitchFamily="18" charset="-34"/>
                <a:cs typeface="JasmineUPC" pitchFamily="18" charset="-34"/>
              </a:rPr>
              <a:t>ดำเนินงาน บ่งบอกถึงภารกิจคือ</a:t>
            </a:r>
            <a:r>
              <a:rPr lang="th-TH" sz="4000" b="1" dirty="0">
                <a:latin typeface="JasmineUPC" pitchFamily="18" charset="-34"/>
                <a:cs typeface="JasmineUPC" pitchFamily="18" charset="-34"/>
              </a:rPr>
              <a:t>อะไร อะไร</a:t>
            </a:r>
            <a:r>
              <a:rPr lang="th-TH" sz="4000" b="1" dirty="0" smtClean="0">
                <a:latin typeface="JasmineUPC" pitchFamily="18" charset="-34"/>
                <a:cs typeface="JasmineUPC" pitchFamily="18" charset="-34"/>
              </a:rPr>
              <a:t>คือสิ่งที่สาขาวิชาต้องการ และดำเนินการให้บริการอยู่</a:t>
            </a:r>
            <a:endParaRPr lang="th-TH" sz="4000" dirty="0"/>
          </a:p>
        </p:txBody>
      </p:sp>
      <p:cxnSp>
        <p:nvCxnSpPr>
          <p:cNvPr id="5" name="ตัวเชื่อมต่อตรง 4"/>
          <p:cNvCxnSpPr/>
          <p:nvPr/>
        </p:nvCxnSpPr>
        <p:spPr>
          <a:xfrm>
            <a:off x="539552" y="2924944"/>
            <a:ext cx="792088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912668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692696"/>
            <a:ext cx="8604448" cy="1422941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981022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th-TH" b="1" dirty="0" err="1">
                <a:solidFill>
                  <a:schemeClr val="tx2">
                    <a:lumMod val="75000"/>
                  </a:schemeClr>
                </a:solidFill>
                <a:latin typeface="JasmineUPC" pitchFamily="18" charset="-34"/>
                <a:cs typeface="JasmineUPC" pitchFamily="18" charset="-34"/>
              </a:rPr>
              <a:t>พันธ</a:t>
            </a:r>
            <a:r>
              <a:rPr lang="th-TH" b="1" dirty="0">
                <a:solidFill>
                  <a:schemeClr val="tx2">
                    <a:lumMod val="75000"/>
                  </a:schemeClr>
                </a:solidFill>
                <a:latin typeface="JasmineUPC" pitchFamily="18" charset="-34"/>
                <a:cs typeface="JasmineUPC" pitchFamily="18" charset="-34"/>
              </a:rPr>
              <a:t>กิจที่</a:t>
            </a:r>
            <a:r>
              <a:rPr lang="th-TH" b="1" dirty="0" smtClean="0">
                <a:solidFill>
                  <a:schemeClr val="tx2">
                    <a:lumMod val="75000"/>
                  </a:schemeClr>
                </a:solidFill>
                <a:latin typeface="JasmineUPC" pitchFamily="18" charset="-34"/>
                <a:cs typeface="JasmineUPC" pitchFamily="18" charset="-34"/>
              </a:rPr>
              <a:t>ดีควรกำหนดข้อมูล ดังนี้</a:t>
            </a:r>
            <a:endParaRPr lang="th-TH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259652"/>
            <a:ext cx="8229600" cy="43376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b="1" dirty="0" smtClean="0">
                <a:latin typeface="JasmineUPC" pitchFamily="18" charset="-34"/>
                <a:cs typeface="JasmineUPC" pitchFamily="18" charset="-34"/>
              </a:rPr>
              <a:t>• </a:t>
            </a:r>
            <a:r>
              <a:rPr lang="th-TH" sz="4000" b="1" dirty="0" smtClean="0">
                <a:latin typeface="JasmineUPC" pitchFamily="18" charset="-34"/>
                <a:cs typeface="JasmineUPC" pitchFamily="18" charset="-34"/>
              </a:rPr>
              <a:t>ขอบเขตงานที่สาขาวิชาจะปฏิบัติ</a:t>
            </a:r>
            <a:r>
              <a:rPr lang="en-US" sz="4000" b="1" dirty="0">
                <a:latin typeface="JasmineUPC" pitchFamily="18" charset="-34"/>
                <a:cs typeface="JasmineUPC" pitchFamily="18" charset="-34"/>
              </a:rPr>
              <a:t/>
            </a:r>
            <a:br>
              <a:rPr lang="en-US" sz="4000" b="1" dirty="0">
                <a:latin typeface="JasmineUPC" pitchFamily="18" charset="-34"/>
                <a:cs typeface="JasmineUPC" pitchFamily="18" charset="-34"/>
              </a:rPr>
            </a:br>
            <a:r>
              <a:rPr lang="en-US" sz="4000" b="1" dirty="0">
                <a:latin typeface="JasmineUPC" pitchFamily="18" charset="-34"/>
                <a:cs typeface="JasmineUPC" pitchFamily="18" charset="-34"/>
              </a:rPr>
              <a:t>• </a:t>
            </a:r>
            <a:r>
              <a:rPr lang="th-TH" sz="4000" b="1" dirty="0" smtClean="0">
                <a:latin typeface="JasmineUPC" pitchFamily="18" charset="-34"/>
                <a:cs typeface="JasmineUPC" pitchFamily="18" charset="-34"/>
              </a:rPr>
              <a:t>กลุ่มของผู้ที่จะให้บริการ</a:t>
            </a:r>
            <a:r>
              <a:rPr lang="en-US" sz="4000" b="1" dirty="0">
                <a:latin typeface="JasmineUPC" pitchFamily="18" charset="-34"/>
                <a:cs typeface="JasmineUPC" pitchFamily="18" charset="-34"/>
              </a:rPr>
              <a:t/>
            </a:r>
            <a:br>
              <a:rPr lang="en-US" sz="4000" b="1" dirty="0">
                <a:latin typeface="JasmineUPC" pitchFamily="18" charset="-34"/>
                <a:cs typeface="JasmineUPC" pitchFamily="18" charset="-34"/>
              </a:rPr>
            </a:br>
            <a:r>
              <a:rPr lang="en-US" sz="4000" b="1" dirty="0">
                <a:latin typeface="JasmineUPC" pitchFamily="18" charset="-34"/>
                <a:cs typeface="JasmineUPC" pitchFamily="18" charset="-34"/>
              </a:rPr>
              <a:t>• </a:t>
            </a:r>
            <a:r>
              <a:rPr lang="th-TH" sz="4000" b="1" dirty="0" smtClean="0">
                <a:latin typeface="JasmineUPC" pitchFamily="18" charset="-34"/>
                <a:cs typeface="JasmineUPC" pitchFamily="18" charset="-34"/>
              </a:rPr>
              <a:t>งานหรือบริการของสาขาวิชา</a:t>
            </a:r>
            <a:r>
              <a:rPr lang="en-US" sz="4000" b="1" dirty="0">
                <a:latin typeface="JasmineUPC" pitchFamily="18" charset="-34"/>
                <a:cs typeface="JasmineUPC" pitchFamily="18" charset="-34"/>
              </a:rPr>
              <a:t/>
            </a:r>
            <a:br>
              <a:rPr lang="en-US" sz="4000" b="1" dirty="0">
                <a:latin typeface="JasmineUPC" pitchFamily="18" charset="-34"/>
                <a:cs typeface="JasmineUPC" pitchFamily="18" charset="-34"/>
              </a:rPr>
            </a:br>
            <a:r>
              <a:rPr lang="en-US" sz="4000" b="1" dirty="0">
                <a:latin typeface="JasmineUPC" pitchFamily="18" charset="-34"/>
                <a:cs typeface="JasmineUPC" pitchFamily="18" charset="-34"/>
              </a:rPr>
              <a:t>• </a:t>
            </a:r>
            <a:r>
              <a:rPr lang="th-TH" sz="4000" b="1" dirty="0">
                <a:latin typeface="JasmineUPC" pitchFamily="18" charset="-34"/>
                <a:cs typeface="JasmineUPC" pitchFamily="18" charset="-34"/>
              </a:rPr>
              <a:t>สถานที่หรือพื้นที่ที่จะ</a:t>
            </a:r>
            <a:r>
              <a:rPr lang="th-TH" sz="4000" b="1" dirty="0" smtClean="0">
                <a:latin typeface="JasmineUPC" pitchFamily="18" charset="-34"/>
                <a:cs typeface="JasmineUPC" pitchFamily="18" charset="-34"/>
              </a:rPr>
              <a:t>ดำเนินการ</a:t>
            </a:r>
            <a:r>
              <a:rPr lang="en-US" sz="4000" b="1" dirty="0">
                <a:latin typeface="JasmineUPC" pitchFamily="18" charset="-34"/>
                <a:cs typeface="JasmineUPC" pitchFamily="18" charset="-34"/>
              </a:rPr>
              <a:t/>
            </a:r>
            <a:br>
              <a:rPr lang="en-US" sz="4000" b="1" dirty="0">
                <a:latin typeface="JasmineUPC" pitchFamily="18" charset="-34"/>
                <a:cs typeface="JasmineUPC" pitchFamily="18" charset="-34"/>
              </a:rPr>
            </a:br>
            <a:r>
              <a:rPr lang="en-US" sz="4000" b="1" dirty="0">
                <a:latin typeface="JasmineUPC" pitchFamily="18" charset="-34"/>
                <a:cs typeface="JasmineUPC" pitchFamily="18" charset="-34"/>
              </a:rPr>
              <a:t>• </a:t>
            </a:r>
            <a:r>
              <a:rPr lang="th-TH" sz="4000" b="1" dirty="0" smtClean="0">
                <a:latin typeface="JasmineUPC" pitchFamily="18" charset="-34"/>
                <a:cs typeface="JasmineUPC" pitchFamily="18" charset="-34"/>
              </a:rPr>
              <a:t>การสื่อสารให้บุคลากรทราบถึงปรัชญา</a:t>
            </a:r>
            <a:r>
              <a:rPr lang="en-US" sz="4000" b="1" dirty="0" smtClean="0">
                <a:latin typeface="JasmineUPC" pitchFamily="18" charset="-34"/>
                <a:cs typeface="JasmineUPC" pitchFamily="18" charset="-34"/>
              </a:rPr>
              <a:t> </a:t>
            </a:r>
            <a:r>
              <a:rPr lang="th-TH" sz="4000" b="1" dirty="0" smtClean="0">
                <a:latin typeface="JasmineUPC" pitchFamily="18" charset="-34"/>
                <a:cs typeface="JasmineUPC" pitchFamily="18" charset="-34"/>
              </a:rPr>
              <a:t>หรือ  แนวทาง</a:t>
            </a:r>
            <a:r>
              <a:rPr lang="th-TH" sz="4000" b="1" dirty="0">
                <a:latin typeface="JasmineUPC" pitchFamily="18" charset="-34"/>
                <a:cs typeface="JasmineUPC" pitchFamily="18" charset="-34"/>
              </a:rPr>
              <a:t>ในการ</a:t>
            </a:r>
            <a:r>
              <a:rPr lang="th-TH" sz="4000" b="1" dirty="0" smtClean="0">
                <a:latin typeface="JasmineUPC" pitchFamily="18" charset="-34"/>
                <a:cs typeface="JasmineUPC" pitchFamily="18" charset="-34"/>
              </a:rPr>
              <a:t>บริหารงานของสาขาวิชา เพื่อจะ</a:t>
            </a:r>
            <a:r>
              <a:rPr lang="th-TH" sz="4000" b="1" dirty="0">
                <a:latin typeface="JasmineUPC" pitchFamily="18" charset="-34"/>
                <a:cs typeface="JasmineUPC" pitchFamily="18" charset="-34"/>
              </a:rPr>
              <a:t>ได้</a:t>
            </a:r>
            <a:r>
              <a:rPr lang="th-TH" sz="4000" b="1" dirty="0" smtClean="0">
                <a:latin typeface="JasmineUPC" pitchFamily="18" charset="-34"/>
                <a:cs typeface="JasmineUPC" pitchFamily="18" charset="-34"/>
              </a:rPr>
              <a:t>ดำเนินการให้สอดคล้อง</a:t>
            </a:r>
            <a:r>
              <a:rPr lang="th-TH" sz="4000" b="1" dirty="0">
                <a:latin typeface="JasmineUPC" pitchFamily="18" charset="-34"/>
                <a:cs typeface="JasmineUPC" pitchFamily="18" charset="-34"/>
              </a:rPr>
              <a:t>กับ</a:t>
            </a:r>
            <a:r>
              <a:rPr lang="th-TH" sz="4000" b="1" dirty="0" err="1">
                <a:latin typeface="JasmineUPC" pitchFamily="18" charset="-34"/>
                <a:cs typeface="JasmineUPC" pitchFamily="18" charset="-34"/>
              </a:rPr>
              <a:t>พันธ</a:t>
            </a:r>
            <a:r>
              <a:rPr lang="th-TH" sz="4000" b="1" dirty="0">
                <a:latin typeface="JasmineUPC" pitchFamily="18" charset="-34"/>
                <a:cs typeface="JasmineUPC" pitchFamily="18" charset="-34"/>
              </a:rPr>
              <a:t>กิจ</a:t>
            </a:r>
            <a:r>
              <a:rPr lang="th-TH" sz="4000" b="1" dirty="0" smtClean="0">
                <a:latin typeface="JasmineUPC" pitchFamily="18" charset="-34"/>
                <a:cs typeface="JasmineUPC" pitchFamily="18" charset="-34"/>
              </a:rPr>
              <a:t>ของสาขาวิชา</a:t>
            </a:r>
            <a:endParaRPr lang="en-US" sz="4000" dirty="0">
              <a:latin typeface="Jasmine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008809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476673"/>
            <a:ext cx="8604448" cy="1224136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th-TH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ตัวอย่าง</a:t>
            </a:r>
            <a:r>
              <a:rPr lang="th-TH" b="1" dirty="0" err="1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พันธ</a:t>
            </a:r>
            <a:r>
              <a:rPr lang="th-TH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กิจของสาขาวิชา</a:t>
            </a:r>
            <a:endParaRPr lang="th-TH" b="1" dirty="0">
              <a:solidFill>
                <a:srgbClr val="002060"/>
              </a:solidFill>
              <a:latin typeface="JasmineUPC" pitchFamily="18" charset="-34"/>
              <a:cs typeface="JasmineUPC" pitchFamily="18" charset="-34"/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180528" y="1772816"/>
            <a:ext cx="8963472" cy="4941168"/>
          </a:xfrm>
        </p:spPr>
        <p:txBody>
          <a:bodyPr>
            <a:noAutofit/>
          </a:bodyPr>
          <a:lstStyle/>
          <a:p>
            <a:pPr marL="273050" indent="-273050">
              <a:buAutoNum type="arabicPeriod"/>
            </a:pPr>
            <a:r>
              <a:rPr lang="th-TH" sz="2800" b="1" dirty="0" smtClean="0">
                <a:latin typeface="JasmineUPC" pitchFamily="18" charset="-34"/>
                <a:cs typeface="JasmineUPC" pitchFamily="18" charset="-34"/>
              </a:rPr>
              <a:t>ตอบสนอง</a:t>
            </a:r>
            <a:r>
              <a:rPr lang="th-TH" sz="2800" b="1" dirty="0">
                <a:latin typeface="JasmineUPC" pitchFamily="18" charset="-34"/>
                <a:cs typeface="JasmineUPC" pitchFamily="18" charset="-34"/>
              </a:rPr>
              <a:t>ความต้องการ</a:t>
            </a:r>
            <a:r>
              <a:rPr lang="th-TH" sz="2800" b="1" dirty="0" smtClean="0">
                <a:latin typeface="JasmineUPC" pitchFamily="18" charset="-34"/>
                <a:cs typeface="JasmineUPC" pitchFamily="18" charset="-34"/>
              </a:rPr>
              <a:t>ของผู้เรียนด้วยการสอนที่</a:t>
            </a:r>
            <a:r>
              <a:rPr lang="th-TH" sz="2800" b="1" dirty="0">
                <a:latin typeface="JasmineUPC" pitchFamily="18" charset="-34"/>
                <a:cs typeface="JasmineUPC" pitchFamily="18" charset="-34"/>
              </a:rPr>
              <a:t>มี</a:t>
            </a:r>
            <a:r>
              <a:rPr lang="th-TH" sz="2800" b="1" dirty="0" smtClean="0">
                <a:latin typeface="JasmineUPC" pitchFamily="18" charset="-34"/>
                <a:cs typeface="JasmineUPC" pitchFamily="18" charset="-34"/>
              </a:rPr>
              <a:t>คุณภาพหลากหลายวิธี</a:t>
            </a:r>
          </a:p>
          <a:p>
            <a:pPr marL="273050" indent="-273050">
              <a:buFont typeface="Arial" pitchFamily="34" charset="0"/>
              <a:buAutoNum type="arabicPeriod"/>
            </a:pPr>
            <a:r>
              <a:rPr lang="th-TH" sz="2800" b="1" dirty="0" smtClean="0">
                <a:latin typeface="JasmineUPC" pitchFamily="18" charset="-34"/>
                <a:cs typeface="JasmineUPC" pitchFamily="18" charset="-34"/>
              </a:rPr>
              <a:t>เปิดโอกาสให้</a:t>
            </a:r>
            <a:r>
              <a:rPr lang="th-TH" sz="2800" b="1" dirty="0">
                <a:latin typeface="JasmineUPC" pitchFamily="18" charset="-34"/>
                <a:cs typeface="JasmineUPC" pitchFamily="18" charset="-34"/>
              </a:rPr>
              <a:t>ผู้เรียน</a:t>
            </a:r>
            <a:r>
              <a:rPr lang="th-TH" sz="2800" b="1" dirty="0" smtClean="0">
                <a:latin typeface="JasmineUPC" pitchFamily="18" charset="-34"/>
                <a:cs typeface="JasmineUPC" pitchFamily="18" charset="-34"/>
              </a:rPr>
              <a:t>เลือกใช้</a:t>
            </a:r>
            <a:r>
              <a:rPr lang="th-TH" sz="2800" b="1" dirty="0">
                <a:latin typeface="JasmineUPC" pitchFamily="18" charset="-34"/>
                <a:cs typeface="JasmineUPC" pitchFamily="18" charset="-34"/>
              </a:rPr>
              <a:t>เทคโนโลยีที่ทันสมัย</a:t>
            </a:r>
          </a:p>
          <a:p>
            <a:pPr marL="273050" indent="-273050">
              <a:buAutoNum type="arabicPeriod"/>
            </a:pPr>
            <a:r>
              <a:rPr lang="th-TH" sz="2800" b="1" dirty="0" smtClean="0">
                <a:latin typeface="JasmineUPC" pitchFamily="18" charset="-34"/>
                <a:cs typeface="JasmineUPC" pitchFamily="18" charset="-34"/>
              </a:rPr>
              <a:t>ส่งเสริมการเข้าถึงองค์ความรู้  เทคโนโลยี สารสนเทศ และ</a:t>
            </a:r>
            <a:r>
              <a:rPr lang="th-TH" sz="2800" b="1" dirty="0">
                <a:latin typeface="JasmineUPC" pitchFamily="18" charset="-34"/>
                <a:cs typeface="JasmineUPC" pitchFamily="18" charset="-34"/>
              </a:rPr>
              <a:t>การสื่อสาร</a:t>
            </a:r>
            <a:r>
              <a:rPr lang="th-TH" sz="2800" b="1" dirty="0" smtClean="0">
                <a:latin typeface="JasmineUPC" pitchFamily="18" charset="-34"/>
                <a:cs typeface="JasmineUPC" pitchFamily="18" charset="-34"/>
              </a:rPr>
              <a:t>เพื่อพัฒนาการศึกษา</a:t>
            </a:r>
          </a:p>
          <a:p>
            <a:pPr marL="273050" indent="-273050">
              <a:buAutoNum type="arabicPeriod"/>
            </a:pPr>
            <a:r>
              <a:rPr lang="th-TH" sz="2800" b="1" dirty="0" smtClean="0">
                <a:latin typeface="JasmineUPC" pitchFamily="18" charset="-34"/>
                <a:cs typeface="JasmineUPC" pitchFamily="18" charset="-34"/>
              </a:rPr>
              <a:t>ให้บริการองค์ความรู้  ทักษะ  ที่เหมาะสม  แก่ ชุมชน สังคม จังหวัดเชียงราย</a:t>
            </a:r>
          </a:p>
          <a:p>
            <a:pPr marL="273050" indent="-273050">
              <a:buAutoNum type="arabicPeriod"/>
            </a:pPr>
            <a:r>
              <a:rPr lang="th-TH" sz="2800" b="1" dirty="0" smtClean="0">
                <a:latin typeface="JasmineUPC" pitchFamily="18" charset="-34"/>
                <a:cs typeface="JasmineUPC" pitchFamily="18" charset="-34"/>
              </a:rPr>
              <a:t>ร่วมมือกับทุกองค์กรในการรักษาสภาพแวดล้อมอย่างยั่งยืน</a:t>
            </a:r>
          </a:p>
          <a:p>
            <a:pPr marL="273050" indent="-273050">
              <a:buAutoNum type="arabicPeriod"/>
            </a:pPr>
            <a:r>
              <a:rPr lang="th-TH" sz="2800" b="1" dirty="0" smtClean="0">
                <a:latin typeface="JasmineUPC" pitchFamily="18" charset="-34"/>
                <a:cs typeface="JasmineUPC" pitchFamily="18" charset="-34"/>
              </a:rPr>
              <a:t>สร้างเสริมโอกาสการหารายได้ระหว่างเรียน</a:t>
            </a:r>
            <a:r>
              <a:rPr lang="th-TH" sz="2800" b="1" dirty="0">
                <a:latin typeface="JasmineUPC" pitchFamily="18" charset="-34"/>
                <a:cs typeface="JasmineUPC" pitchFamily="18" charset="-34"/>
              </a:rPr>
              <a:t> </a:t>
            </a:r>
            <a:r>
              <a:rPr lang="th-TH" sz="2800" b="1" dirty="0" smtClean="0">
                <a:latin typeface="JasmineUPC" pitchFamily="18" charset="-34"/>
                <a:cs typeface="JasmineUPC" pitchFamily="18" charset="-34"/>
              </a:rPr>
              <a:t>เพื่อเพิ่มประสบการณ์            การปฏิบัติ</a:t>
            </a:r>
            <a:r>
              <a:rPr lang="th-TH" sz="2800" b="1" dirty="0">
                <a:latin typeface="JasmineUPC" pitchFamily="18" charset="-34"/>
                <a:cs typeface="JasmineUPC" pitchFamily="18" charset="-34"/>
              </a:rPr>
              <a:t>งาน คุณภาพชีวิต แก่</a:t>
            </a:r>
            <a:r>
              <a:rPr lang="th-TH" sz="2800" b="1" dirty="0" smtClean="0">
                <a:latin typeface="JasmineUPC" pitchFamily="18" charset="-34"/>
                <a:cs typeface="JasmineUPC" pitchFamily="18" charset="-34"/>
              </a:rPr>
              <a:t>ผู้เรียนวิทยาลัยอาชีวศึกษาเชียงราย</a:t>
            </a:r>
          </a:p>
          <a:p>
            <a:pPr marL="273050" indent="-273050">
              <a:buAutoNum type="arabicPeriod"/>
            </a:pPr>
            <a:r>
              <a:rPr lang="th-TH" sz="2800" b="1" dirty="0" smtClean="0">
                <a:latin typeface="JasmineUPC" pitchFamily="18" charset="-34"/>
                <a:cs typeface="JasmineUPC" pitchFamily="18" charset="-34"/>
              </a:rPr>
              <a:t>หาเครือข่ายในอาเซียนเพื่อ</a:t>
            </a:r>
            <a:r>
              <a:rPr lang="th-TH" sz="2800" b="1" dirty="0">
                <a:latin typeface="JasmineUPC" pitchFamily="18" charset="-34"/>
                <a:cs typeface="JasmineUPC" pitchFamily="18" charset="-34"/>
              </a:rPr>
              <a:t>เพิ่ม</a:t>
            </a:r>
            <a:r>
              <a:rPr lang="th-TH" sz="2800" b="1" dirty="0" smtClean="0">
                <a:latin typeface="JasmineUPC" pitchFamily="18" charset="-34"/>
                <a:cs typeface="JasmineUPC" pitchFamily="18" charset="-34"/>
              </a:rPr>
              <a:t>โอกาสการพัฒนาการศึกษาระหว่างประเทศ</a:t>
            </a:r>
          </a:p>
          <a:p>
            <a:pPr marL="273050" indent="-273050">
              <a:buAutoNum type="arabicPeriod"/>
            </a:pPr>
            <a:r>
              <a:rPr lang="th-TH" sz="2800" b="1" dirty="0" smtClean="0">
                <a:latin typeface="JasmineUPC" pitchFamily="18" charset="-34"/>
                <a:cs typeface="JasmineUPC" pitchFamily="18" charset="-34"/>
              </a:rPr>
              <a:t>มุ่งเน้นพัฒนาความสามารถในการสนทนาภาษาอังกฤษให้แก่ผู้เรียน</a:t>
            </a:r>
            <a:endParaRPr lang="en-US" sz="2800" dirty="0">
              <a:latin typeface="JasmineUPC" pitchFamily="18" charset="-34"/>
              <a:cs typeface="JasmineUPC" pitchFamily="18" charset="-34"/>
            </a:endParaRPr>
          </a:p>
          <a:p>
            <a:endParaRPr lang="th-TH" sz="2800" dirty="0"/>
          </a:p>
        </p:txBody>
      </p:sp>
    </p:spTree>
    <p:extLst>
      <p:ext uri="{BB962C8B-B14F-4D97-AF65-F5344CB8AC3E}">
        <p14:creationId xmlns:p14="http://schemas.microsoft.com/office/powerpoint/2010/main" val="27608698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1037456"/>
            <a:ext cx="8229600" cy="990600"/>
          </a:xfrm>
        </p:spPr>
        <p:txBody>
          <a:bodyPr/>
          <a:lstStyle/>
          <a:p>
            <a:pPr algn="ctr"/>
            <a:r>
              <a:rPr lang="en-US" b="1" dirty="0">
                <a:latin typeface="JasmineUPC" pitchFamily="18" charset="-34"/>
                <a:cs typeface="JasmineUPC" pitchFamily="18" charset="-34"/>
              </a:rPr>
              <a:t>“</a:t>
            </a:r>
            <a:r>
              <a:rPr lang="th-TH" b="1" dirty="0">
                <a:latin typeface="JasmineUPC" pitchFamily="18" charset="-34"/>
                <a:cs typeface="JasmineUPC" pitchFamily="18" charset="-34"/>
              </a:rPr>
              <a:t>เอกลักษณ์</a:t>
            </a:r>
            <a:r>
              <a:rPr lang="en-US" b="1" dirty="0" smtClean="0">
                <a:latin typeface="JasmineUPC" pitchFamily="18" charset="-34"/>
                <a:cs typeface="JasmineUPC" pitchFamily="18" charset="-34"/>
              </a:rPr>
              <a:t>”</a:t>
            </a:r>
            <a:r>
              <a:rPr lang="th-TH" b="1" dirty="0">
                <a:latin typeface="JasmineUPC" pitchFamily="18" charset="-34"/>
                <a:cs typeface="JasmineUPC" pitchFamily="18" charset="-34"/>
              </a:rPr>
              <a:t> </a:t>
            </a:r>
            <a:r>
              <a:rPr lang="th-TH" b="1" dirty="0" smtClean="0">
                <a:latin typeface="JasmineUPC" pitchFamily="18" charset="-34"/>
                <a:cs typeface="JasmineUPC" pitchFamily="18" charset="-34"/>
              </a:rPr>
              <a:t>มีความหมาย</a:t>
            </a:r>
            <a:r>
              <a:rPr lang="en-US" b="1" dirty="0" smtClean="0">
                <a:latin typeface="JasmineUPC" pitchFamily="18" charset="-34"/>
                <a:cs typeface="JasmineUPC" pitchFamily="18" charset="-34"/>
              </a:rPr>
              <a:t>  </a:t>
            </a:r>
            <a:r>
              <a:rPr lang="th-TH" b="1" dirty="0" smtClean="0">
                <a:latin typeface="JasmineUPC" pitchFamily="18" charset="-34"/>
                <a:cs typeface="JasmineUPC" pitchFamily="18" charset="-34"/>
              </a:rPr>
              <a:t>ดังนี้</a:t>
            </a:r>
            <a:endParaRPr lang="th-TH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104256"/>
            <a:ext cx="8229600" cy="4349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sz="4000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ลักษณะ</a:t>
            </a:r>
            <a:r>
              <a:rPr lang="th-TH" sz="4000" b="1" dirty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เฉพาะตัวที่ไม่เหมือน</a:t>
            </a:r>
            <a:r>
              <a:rPr lang="th-TH" sz="4000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ใคร</a:t>
            </a:r>
          </a:p>
          <a:p>
            <a:pPr marL="0" indent="0">
              <a:buNone/>
            </a:pPr>
            <a:r>
              <a:rPr lang="th-TH" sz="4000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เป็น</a:t>
            </a:r>
            <a:r>
              <a:rPr lang="th-TH" sz="4000" b="1" dirty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สิ่งตายตัวไม่สามารถเปลี่ยนแปลง</a:t>
            </a:r>
            <a:r>
              <a:rPr lang="th-TH" sz="4000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ได้</a:t>
            </a:r>
          </a:p>
          <a:p>
            <a:pPr marL="0" indent="0">
              <a:buNone/>
            </a:pPr>
            <a:endParaRPr lang="th-TH" sz="3200" b="1" dirty="0" smtClean="0">
              <a:latin typeface="JasmineUPC" pitchFamily="18" charset="-34"/>
              <a:cs typeface="JasmineUPC" pitchFamily="18" charset="-34"/>
            </a:endParaRPr>
          </a:p>
          <a:p>
            <a:pPr marL="0" indent="0" algn="ctr">
              <a:buNone/>
            </a:pPr>
            <a:r>
              <a:rPr lang="en-US" sz="4000" b="1" dirty="0" smtClean="0">
                <a:solidFill>
                  <a:srgbClr val="D2533C"/>
                </a:solidFill>
                <a:latin typeface="JasmineUPC" pitchFamily="18" charset="-34"/>
                <a:cs typeface="JasmineUPC" pitchFamily="18" charset="-34"/>
              </a:rPr>
              <a:t>“</a:t>
            </a:r>
            <a:r>
              <a:rPr lang="th-TH" sz="4000" b="1" dirty="0" err="1">
                <a:solidFill>
                  <a:srgbClr val="D2533C"/>
                </a:solidFill>
                <a:latin typeface="JasmineUPC" pitchFamily="18" charset="-34"/>
                <a:cs typeface="JasmineUPC" pitchFamily="18" charset="-34"/>
              </a:rPr>
              <a:t>อัต</a:t>
            </a:r>
            <a:r>
              <a:rPr lang="th-TH" sz="4000" b="1" dirty="0">
                <a:solidFill>
                  <a:srgbClr val="D2533C"/>
                </a:solidFill>
                <a:latin typeface="JasmineUPC" pitchFamily="18" charset="-34"/>
                <a:cs typeface="JasmineUPC" pitchFamily="18" charset="-34"/>
              </a:rPr>
              <a:t>ลักษณ์</a:t>
            </a:r>
            <a:r>
              <a:rPr lang="en-US" sz="4000" b="1" dirty="0">
                <a:solidFill>
                  <a:srgbClr val="D2533C"/>
                </a:solidFill>
                <a:latin typeface="JasmineUPC" pitchFamily="18" charset="-34"/>
                <a:cs typeface="JasmineUPC" pitchFamily="18" charset="-34"/>
              </a:rPr>
              <a:t>” </a:t>
            </a:r>
            <a:r>
              <a:rPr lang="th-TH" sz="4000" b="1" dirty="0">
                <a:solidFill>
                  <a:srgbClr val="D2533C"/>
                </a:solidFill>
                <a:latin typeface="JasmineUPC" pitchFamily="18" charset="-34"/>
                <a:cs typeface="JasmineUPC" pitchFamily="18" charset="-34"/>
              </a:rPr>
              <a:t>มีความหมาย</a:t>
            </a:r>
            <a:r>
              <a:rPr lang="en-US" sz="4000" b="1" dirty="0">
                <a:solidFill>
                  <a:srgbClr val="D2533C"/>
                </a:solidFill>
                <a:latin typeface="JasmineUPC" pitchFamily="18" charset="-34"/>
                <a:cs typeface="JasmineUPC" pitchFamily="18" charset="-34"/>
              </a:rPr>
              <a:t>  </a:t>
            </a:r>
            <a:r>
              <a:rPr lang="th-TH" sz="4000" b="1" dirty="0">
                <a:solidFill>
                  <a:srgbClr val="D2533C"/>
                </a:solidFill>
                <a:latin typeface="JasmineUPC" pitchFamily="18" charset="-34"/>
                <a:cs typeface="JasmineUPC" pitchFamily="18" charset="-34"/>
              </a:rPr>
              <a:t>ดังนี้</a:t>
            </a:r>
            <a:endParaRPr lang="th-TH" sz="4000" b="1" dirty="0" smtClean="0">
              <a:solidFill>
                <a:srgbClr val="D2533C"/>
              </a:solidFill>
              <a:latin typeface="JasmineUPC" pitchFamily="18" charset="-34"/>
              <a:cs typeface="JasmineUPC" pitchFamily="18" charset="-34"/>
            </a:endParaRPr>
          </a:p>
          <a:p>
            <a:pPr marL="0" indent="0">
              <a:buNone/>
            </a:pPr>
            <a:r>
              <a:rPr lang="th-TH" sz="4000" b="1" dirty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คุณลักษณะเฉพาะตัว </a:t>
            </a:r>
            <a:endParaRPr lang="th-TH" sz="4000" b="1" dirty="0" smtClean="0">
              <a:solidFill>
                <a:srgbClr val="002060"/>
              </a:solidFill>
              <a:latin typeface="JasmineUPC" pitchFamily="18" charset="-34"/>
              <a:cs typeface="JasmineUPC" pitchFamily="18" charset="-34"/>
            </a:endParaRPr>
          </a:p>
          <a:p>
            <a:pPr marL="0" indent="0">
              <a:buNone/>
            </a:pPr>
            <a:r>
              <a:rPr lang="th-TH" sz="4000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สามารถ</a:t>
            </a:r>
            <a:r>
              <a:rPr lang="th-TH" sz="4000" b="1" dirty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เปลี่ยนแปลง</a:t>
            </a:r>
            <a:r>
              <a:rPr lang="th-TH" sz="4000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ได้</a:t>
            </a:r>
            <a:endParaRPr lang="th-TH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262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467544" y="836712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th-TH" sz="4000" b="1" dirty="0" err="1" smtClean="0">
                <a:solidFill>
                  <a:schemeClr val="tx2">
                    <a:lumMod val="75000"/>
                  </a:schemeClr>
                </a:solidFill>
                <a:latin typeface="JasmineUPC" pitchFamily="18" charset="-34"/>
                <a:cs typeface="JasmineUPC" pitchFamily="18" charset="-34"/>
              </a:rPr>
              <a:t>อัต</a:t>
            </a:r>
            <a:r>
              <a:rPr lang="th-TH" sz="4000" b="1" dirty="0">
                <a:solidFill>
                  <a:schemeClr val="tx2">
                    <a:lumMod val="75000"/>
                  </a:schemeClr>
                </a:solidFill>
                <a:latin typeface="JasmineUPC" pitchFamily="18" charset="-34"/>
                <a:cs typeface="JasmineUPC" pitchFamily="18" charset="-34"/>
              </a:rPr>
              <a:t>ลักษณ์</a:t>
            </a:r>
          </a:p>
          <a:p>
            <a:pPr algn="ctr">
              <a:defRPr/>
            </a:pPr>
            <a:r>
              <a:rPr lang="th-TH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JasmineUPC" pitchFamily="18" charset="-34"/>
                <a:cs typeface="JasmineUPC" pitchFamily="18" charset="-34"/>
              </a:rPr>
              <a:t>ทักษะเยี่ยม เปี่ยมคุณธรรม </a:t>
            </a:r>
            <a:endParaRPr lang="th-TH" sz="4000" b="1" dirty="0" smtClean="0">
              <a:solidFill>
                <a:schemeClr val="tx1">
                  <a:lumMod val="95000"/>
                  <a:lumOff val="5000"/>
                </a:schemeClr>
              </a:solidFill>
              <a:latin typeface="JasmineUPC" pitchFamily="18" charset="-34"/>
              <a:cs typeface="JasmineUPC" pitchFamily="18" charset="-34"/>
            </a:endParaRPr>
          </a:p>
          <a:p>
            <a:pPr algn="ctr">
              <a:defRPr/>
            </a:pPr>
            <a:r>
              <a:rPr lang="th-TH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JasmineUPC" pitchFamily="18" charset="-34"/>
                <a:cs typeface="JasmineUPC" pitchFamily="18" charset="-34"/>
              </a:rPr>
              <a:t>น้อม</a:t>
            </a:r>
            <a:r>
              <a:rPr lang="th-TH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JasmineUPC" pitchFamily="18" charset="-34"/>
                <a:cs typeface="JasmineUPC" pitchFamily="18" charset="-34"/>
              </a:rPr>
              <a:t>นำหลักปรัชญาของเศรษฐกิจพอเพียง</a:t>
            </a:r>
          </a:p>
          <a:p>
            <a:pPr algn="ctr">
              <a:defRPr/>
            </a:pPr>
            <a:r>
              <a:rPr lang="th-TH" sz="4000" b="1" dirty="0">
                <a:solidFill>
                  <a:schemeClr val="tx2">
                    <a:lumMod val="75000"/>
                  </a:schemeClr>
                </a:solidFill>
                <a:latin typeface="JasmineUPC" pitchFamily="18" charset="-34"/>
                <a:cs typeface="JasmineUPC" pitchFamily="18" charset="-34"/>
              </a:rPr>
              <a:t>เอกลักษณ์</a:t>
            </a:r>
          </a:p>
          <a:p>
            <a:pPr algn="ctr">
              <a:defRPr/>
            </a:pPr>
            <a:r>
              <a:rPr lang="th-TH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JasmineUPC" pitchFamily="18" charset="-34"/>
                <a:cs typeface="JasmineUPC" pitchFamily="18" charset="-34"/>
              </a:rPr>
              <a:t>วิชาชีพเด่น ผลิตภัณฑ์ดี เป็นที่</a:t>
            </a:r>
            <a:r>
              <a:rPr lang="th-TH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JasmineUPC" pitchFamily="18" charset="-34"/>
                <a:cs typeface="JasmineUPC" pitchFamily="18" charset="-34"/>
              </a:rPr>
              <a:t>ยอมรับ</a:t>
            </a:r>
          </a:p>
          <a:p>
            <a:pPr algn="ctr">
              <a:defRPr/>
            </a:pPr>
            <a:r>
              <a:rPr lang="th-TH" sz="4000" b="1" dirty="0" smtClean="0">
                <a:solidFill>
                  <a:schemeClr val="tx2">
                    <a:lumMod val="75000"/>
                  </a:schemeClr>
                </a:solidFill>
                <a:latin typeface="JasmineUPC" pitchFamily="18" charset="-34"/>
                <a:cs typeface="JasmineUPC" pitchFamily="18" charset="-34"/>
              </a:rPr>
              <a:t>ปรัชญา</a:t>
            </a:r>
            <a:r>
              <a:rPr lang="th-TH" sz="4000" b="1" dirty="0">
                <a:solidFill>
                  <a:schemeClr val="tx2">
                    <a:lumMod val="75000"/>
                  </a:schemeClr>
                </a:solidFill>
                <a:latin typeface="JasmineUPC" pitchFamily="18" charset="-34"/>
                <a:cs typeface="JasmineUPC" pitchFamily="18" charset="-34"/>
              </a:rPr>
              <a:t>วิทยาลัยอาชีวศึกษาเชียงราย</a:t>
            </a:r>
          </a:p>
          <a:p>
            <a:pPr algn="ctr">
              <a:defRPr/>
            </a:pPr>
            <a:r>
              <a:rPr lang="th-TH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JasmineUPC" pitchFamily="18" charset="-34"/>
                <a:cs typeface="JasmineUPC" pitchFamily="18" charset="-34"/>
              </a:rPr>
              <a:t> “ สามัคคี มีวินัย ใจนักกีฬา พัฒนาอาชีพ </a:t>
            </a:r>
            <a:r>
              <a:rPr lang="th-TH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JasmineUPC" pitchFamily="18" charset="-34"/>
                <a:cs typeface="JasmineUPC" pitchFamily="18" charset="-34"/>
              </a:rPr>
              <a:t>”</a:t>
            </a:r>
            <a:endParaRPr lang="th-TH" sz="4000" b="1" dirty="0">
              <a:solidFill>
                <a:schemeClr val="tx1">
                  <a:lumMod val="95000"/>
                  <a:lumOff val="5000"/>
                </a:schemeClr>
              </a:solidFill>
              <a:latin typeface="JasmineUPC" pitchFamily="18" charset="-34"/>
              <a:cs typeface="JasmineUPC" pitchFamily="18" charset="-34"/>
            </a:endParaRPr>
          </a:p>
          <a:p>
            <a:pPr algn="ctr">
              <a:defRPr/>
            </a:pPr>
            <a:r>
              <a:rPr lang="th-TH" sz="4000" b="1" dirty="0">
                <a:solidFill>
                  <a:schemeClr val="tx2">
                    <a:lumMod val="75000"/>
                  </a:schemeClr>
                </a:solidFill>
                <a:latin typeface="JasmineUPC" pitchFamily="18" charset="-34"/>
                <a:cs typeface="JasmineUPC" pitchFamily="18" charset="-34"/>
              </a:rPr>
              <a:t>วัฒนธรรมองค์กร</a:t>
            </a:r>
          </a:p>
          <a:p>
            <a:pPr algn="ctr">
              <a:defRPr/>
            </a:pPr>
            <a:r>
              <a:rPr lang="th-TH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JasmineUPC" pitchFamily="18" charset="-34"/>
                <a:cs typeface="JasmineUPC" pitchFamily="18" charset="-34"/>
              </a:rPr>
              <a:t>“ ยิ้ม ไหว้ ทักทาย ”</a:t>
            </a:r>
          </a:p>
        </p:txBody>
      </p:sp>
    </p:spTree>
    <p:extLst>
      <p:ext uri="{BB962C8B-B14F-4D97-AF65-F5344CB8AC3E}">
        <p14:creationId xmlns:p14="http://schemas.microsoft.com/office/powerpoint/2010/main" val="166860592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สี่เหลี่ยมผืนผ้า 7"/>
          <p:cNvSpPr/>
          <p:nvPr/>
        </p:nvSpPr>
        <p:spPr>
          <a:xfrm>
            <a:off x="0" y="692696"/>
            <a:ext cx="8604448" cy="1422941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251520" y="2564904"/>
            <a:ext cx="856895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4400" b="1" dirty="0" smtClean="0">
                <a:latin typeface="JasmineUPC" pitchFamily="18" charset="-34"/>
                <a:ea typeface="Calibri" pitchFamily="34" charset="0"/>
                <a:cs typeface="JasmineUPC" pitchFamily="18" charset="-34"/>
              </a:rPr>
              <a:t>“วิทยาลัยอาชีวศึกษาเชียงราย </a:t>
            </a:r>
          </a:p>
          <a:p>
            <a:pPr algn="ctr"/>
            <a:r>
              <a:rPr lang="th-TH" sz="4400" b="1" dirty="0" smtClean="0">
                <a:latin typeface="JasmineUPC" pitchFamily="18" charset="-34"/>
                <a:ea typeface="Calibri" pitchFamily="34" charset="0"/>
                <a:cs typeface="JasmineUPC" pitchFamily="18" charset="-34"/>
              </a:rPr>
              <a:t>เป็นผู้นำจัดการศึกษาวิชาชีพ </a:t>
            </a:r>
          </a:p>
          <a:p>
            <a:pPr algn="ctr"/>
            <a:r>
              <a:rPr lang="th-TH" sz="4400" b="1" dirty="0" smtClean="0">
                <a:latin typeface="JasmineUPC" pitchFamily="18" charset="-34"/>
                <a:ea typeface="Calibri" pitchFamily="34" charset="0"/>
                <a:cs typeface="JasmineUPC" pitchFamily="18" charset="-34"/>
              </a:rPr>
              <a:t>อย่างมีคุณภาพ ได้มาตรฐาน </a:t>
            </a:r>
          </a:p>
          <a:p>
            <a:pPr algn="ctr"/>
            <a:r>
              <a:rPr lang="th-TH" sz="4400" b="1" dirty="0" smtClean="0">
                <a:latin typeface="JasmineUPC" pitchFamily="18" charset="-34"/>
                <a:ea typeface="Calibri" pitchFamily="34" charset="0"/>
                <a:cs typeface="JasmineUPC" pitchFamily="18" charset="-34"/>
              </a:rPr>
              <a:t>ภายใต้หลักปรัชญาของเศรษฐกิจพอเพียง</a:t>
            </a:r>
          </a:p>
          <a:p>
            <a:pPr algn="ctr"/>
            <a:r>
              <a:rPr lang="th-TH" sz="4400" b="1" dirty="0" smtClean="0">
                <a:latin typeface="JasmineUPC" pitchFamily="18" charset="-34"/>
                <a:ea typeface="Calibri" pitchFamily="34" charset="0"/>
                <a:cs typeface="JasmineUPC" pitchFamily="18" charset="-34"/>
              </a:rPr>
              <a:t>สู่ประชาคมอาเซียน”</a:t>
            </a:r>
            <a:endParaRPr lang="th-TH" sz="4400" b="1" dirty="0">
              <a:latin typeface="JasmineUPC" pitchFamily="18" charset="-34"/>
              <a:ea typeface="Calibri" pitchFamily="34" charset="0"/>
              <a:cs typeface="JasmineUPC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3574561" y="1013827"/>
            <a:ext cx="19335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th-TH" sz="4800" b="1" dirty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วิสัยทัศน์</a:t>
            </a:r>
            <a:endParaRPr lang="th-TH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31505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Logo DT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2270" y="764704"/>
            <a:ext cx="6064066" cy="5736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304643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229600" cy="2520280"/>
          </a:xfrm>
        </p:spPr>
        <p:txBody>
          <a:bodyPr>
            <a:noAutofit/>
          </a:bodyPr>
          <a:lstStyle/>
          <a:p>
            <a:pPr algn="ctr"/>
            <a:r>
              <a:rPr lang="th-TH" sz="6000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คำถาม</a:t>
            </a:r>
            <a:br>
              <a:rPr lang="th-TH" sz="6000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</a:br>
            <a:r>
              <a:rPr lang="th-TH" sz="6000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ความคิดเห็น</a:t>
            </a:r>
            <a:br>
              <a:rPr lang="th-TH" sz="6000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</a:br>
            <a:r>
              <a:rPr lang="th-TH" sz="6000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ข้อเสนอแนะ</a:t>
            </a:r>
            <a:endParaRPr lang="th-TH" sz="6000" b="1" dirty="0">
              <a:solidFill>
                <a:srgbClr val="002060"/>
              </a:solidFill>
              <a:latin typeface="Jasmine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300077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476672"/>
            <a:ext cx="9144000" cy="1512168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82216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th-TH" sz="4800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กำหนดการประชุมการพัฒนาองค์กร </a:t>
            </a:r>
            <a:r>
              <a:rPr lang="en-US" sz="4800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/>
            </a:r>
            <a:br>
              <a:rPr lang="en-US" sz="4800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</a:br>
            <a:r>
              <a:rPr lang="en-US" sz="4800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ORGANIZATION DEVELOPMENT</a:t>
            </a:r>
            <a:endParaRPr lang="th-TH" sz="4800" dirty="0">
              <a:solidFill>
                <a:srgbClr val="002060"/>
              </a:solidFill>
              <a:latin typeface="JasmineUPC" pitchFamily="18" charset="-34"/>
              <a:cs typeface="JasmineUPC" pitchFamily="18" charset="-34"/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008584"/>
            <a:ext cx="8229600" cy="4876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h-TH" sz="3200" b="1" dirty="0" smtClean="0">
                <a:solidFill>
                  <a:schemeClr val="tx2">
                    <a:lumMod val="75000"/>
                  </a:schemeClr>
                </a:solidFill>
                <a:latin typeface="JasmineUPC" pitchFamily="18" charset="-34"/>
                <a:cs typeface="JasmineUPC" pitchFamily="18" charset="-34"/>
              </a:rPr>
              <a:t>25 มีนาคม 2557</a:t>
            </a:r>
          </a:p>
          <a:p>
            <a:r>
              <a:rPr lang="th-TH" sz="3200" b="1" dirty="0" smtClean="0">
                <a:latin typeface="JasmineUPC" pitchFamily="18" charset="-34"/>
                <a:cs typeface="JasmineUPC" pitchFamily="18" charset="-34"/>
              </a:rPr>
              <a:t>การวิเคราะห์องค์กร (สาขาวิชา) โดยใช้กระบวนการ </a:t>
            </a:r>
            <a:r>
              <a:rPr lang="en-US" sz="3200" b="1" dirty="0" smtClean="0">
                <a:latin typeface="JasmineUPC" pitchFamily="18" charset="-34"/>
                <a:cs typeface="JasmineUPC" pitchFamily="18" charset="-34"/>
              </a:rPr>
              <a:t>S W O T</a:t>
            </a:r>
            <a:endParaRPr lang="th-TH" sz="3200" b="1" dirty="0" smtClean="0">
              <a:latin typeface="JasmineUPC" pitchFamily="18" charset="-34"/>
              <a:cs typeface="JasmineUPC" pitchFamily="18" charset="-34"/>
            </a:endParaRPr>
          </a:p>
          <a:p>
            <a:r>
              <a:rPr lang="th-TH" sz="3200" b="1" dirty="0" smtClean="0">
                <a:latin typeface="JasmineUPC" pitchFamily="18" charset="-34"/>
                <a:cs typeface="JasmineUPC" pitchFamily="18" charset="-34"/>
              </a:rPr>
              <a:t>กำหนด  วิสัยทัศน์  </a:t>
            </a:r>
            <a:r>
              <a:rPr lang="th-TH" sz="3200" b="1" dirty="0" err="1" smtClean="0">
                <a:latin typeface="JasmineUPC" pitchFamily="18" charset="-34"/>
                <a:cs typeface="JasmineUPC" pitchFamily="18" charset="-34"/>
              </a:rPr>
              <a:t>พันธ</a:t>
            </a:r>
            <a:r>
              <a:rPr lang="th-TH" sz="3200" b="1" dirty="0" smtClean="0">
                <a:latin typeface="JasmineUPC" pitchFamily="18" charset="-34"/>
                <a:cs typeface="JasmineUPC" pitchFamily="18" charset="-34"/>
              </a:rPr>
              <a:t>กิจ  </a:t>
            </a:r>
            <a:r>
              <a:rPr lang="th-TH" sz="3200" b="1" dirty="0" err="1" smtClean="0">
                <a:latin typeface="JasmineUPC" pitchFamily="18" charset="-34"/>
                <a:cs typeface="JasmineUPC" pitchFamily="18" charset="-34"/>
              </a:rPr>
              <a:t>อัต</a:t>
            </a:r>
            <a:r>
              <a:rPr lang="th-TH" sz="3200" b="1" dirty="0" smtClean="0">
                <a:latin typeface="JasmineUPC" pitchFamily="18" charset="-34"/>
                <a:cs typeface="JasmineUPC" pitchFamily="18" charset="-34"/>
              </a:rPr>
              <a:t>ลักษณ์  เอกลักษณ์ สาขาวิชา</a:t>
            </a:r>
          </a:p>
          <a:p>
            <a:r>
              <a:rPr lang="th-TH" sz="3200" b="1" dirty="0" smtClean="0">
                <a:latin typeface="JasmineUPC" pitchFamily="18" charset="-34"/>
                <a:cs typeface="JasmineUPC" pitchFamily="18" charset="-34"/>
              </a:rPr>
              <a:t>กำหนดโครงการที่จะปฏิบัติในช่วง ปีการศึกษา 2558-2562</a:t>
            </a:r>
          </a:p>
          <a:p>
            <a:pPr marL="0" indent="0">
              <a:buNone/>
            </a:pPr>
            <a:r>
              <a:rPr lang="th-TH" sz="3200" b="1" dirty="0" smtClean="0">
                <a:solidFill>
                  <a:schemeClr val="tx2">
                    <a:lumMod val="75000"/>
                  </a:schemeClr>
                </a:solidFill>
                <a:latin typeface="JasmineUPC" pitchFamily="18" charset="-34"/>
                <a:cs typeface="JasmineUPC" pitchFamily="18" charset="-34"/>
              </a:rPr>
              <a:t>26 มีนาคม 2557</a:t>
            </a:r>
          </a:p>
          <a:p>
            <a:r>
              <a:rPr lang="th-TH" sz="3200" b="1" dirty="0" smtClean="0">
                <a:latin typeface="JasmineUPC" pitchFamily="18" charset="-34"/>
                <a:cs typeface="JasmineUPC" pitchFamily="18" charset="-34"/>
              </a:rPr>
              <a:t>การจัดทำโครงร่างงานวิจัยชั้นเรียน</a:t>
            </a:r>
          </a:p>
          <a:p>
            <a:pPr marL="0" indent="0">
              <a:buNone/>
            </a:pPr>
            <a:r>
              <a:rPr lang="th-TH" sz="3200" b="1" dirty="0" smtClean="0">
                <a:solidFill>
                  <a:schemeClr val="tx2">
                    <a:lumMod val="75000"/>
                  </a:schemeClr>
                </a:solidFill>
                <a:latin typeface="JasmineUPC" pitchFamily="18" charset="-34"/>
                <a:cs typeface="JasmineUPC" pitchFamily="18" charset="-34"/>
              </a:rPr>
              <a:t>27 มีนาคม 2557</a:t>
            </a:r>
          </a:p>
          <a:p>
            <a:r>
              <a:rPr lang="th-TH" sz="3200" b="1" dirty="0" smtClean="0">
                <a:latin typeface="JasmineUPC" pitchFamily="18" charset="-34"/>
                <a:cs typeface="JasmineUPC" pitchFamily="18" charset="-34"/>
              </a:rPr>
              <a:t>ทบทวน การปฏิบัติงานพัฒนาองค์กร และร่วมพิจารณาเกณฑ์ฯ</a:t>
            </a:r>
          </a:p>
          <a:p>
            <a:r>
              <a:rPr lang="th-TH" sz="3200" b="1" dirty="0" smtClean="0">
                <a:latin typeface="JasmineUPC" pitchFamily="18" charset="-34"/>
                <a:cs typeface="JasmineUPC" pitchFamily="18" charset="-34"/>
              </a:rPr>
              <a:t>นำเสนอตัวบ่งชี้คุณภาพภายใน (สอศ.) และภายนอก (สมศ.)</a:t>
            </a:r>
            <a:endParaRPr lang="th-TH" sz="3200" b="1" dirty="0">
              <a:latin typeface="Jasmine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803551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565898"/>
            <a:ext cx="8604448" cy="1422941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854224"/>
            <a:ext cx="8229600" cy="9906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SWOT ANALYSIS</a:t>
            </a:r>
            <a:endParaRPr lang="th-TH" b="1" dirty="0">
              <a:solidFill>
                <a:srgbClr val="002060"/>
              </a:solidFill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176264"/>
            <a:ext cx="8229600" cy="4637112"/>
          </a:xfrm>
        </p:spPr>
        <p:txBody>
          <a:bodyPr>
            <a:normAutofit/>
          </a:bodyPr>
          <a:lstStyle/>
          <a:p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คือกระบวนการวิเคราะห์องค์กร</a:t>
            </a:r>
          </a:p>
          <a:p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โดย</a:t>
            </a:r>
            <a:r>
              <a:rPr lang="th-TH" sz="3600" b="1" dirty="0">
                <a:latin typeface="JasmineUPC" pitchFamily="18" charset="-34"/>
                <a:cs typeface="JasmineUPC" pitchFamily="18" charset="-34"/>
              </a:rPr>
              <a:t>การ</a:t>
            </a:r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สำรวจสภาพหรือสถานการณ์ภายใน                                และภายนอกองค์กร</a:t>
            </a:r>
            <a:endParaRPr lang="th-TH" sz="3600" b="1" dirty="0">
              <a:latin typeface="JasmineUPC" pitchFamily="18" charset="-34"/>
              <a:cs typeface="JasmineUPC" pitchFamily="18" charset="-34"/>
            </a:endParaRPr>
          </a:p>
          <a:p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การวิเคราะห์เพื่อหาจุด</a:t>
            </a:r>
            <a:r>
              <a:rPr lang="th-TH" sz="3600" b="1" dirty="0">
                <a:latin typeface="JasmineUPC" pitchFamily="18" charset="-34"/>
                <a:cs typeface="JasmineUPC" pitchFamily="18" charset="-34"/>
              </a:rPr>
              <a:t>แข็ง จุดอ่อน </a:t>
            </a:r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จะทำให้               สามารถคาดการถึงโอกาส  อุปสรรคขององค์กร    </a:t>
            </a:r>
          </a:p>
          <a:p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กำหนด</a:t>
            </a:r>
            <a:r>
              <a:rPr lang="th-TH" sz="3600" b="1" dirty="0">
                <a:latin typeface="JasmineUPC" pitchFamily="18" charset="-34"/>
                <a:cs typeface="JasmineUPC" pitchFamily="18" charset="-34"/>
              </a:rPr>
              <a:t>วิสัยทัศน์ </a:t>
            </a:r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และหรือกำหนด                         แนวทางการดำเนินงานขององค์กร</a:t>
            </a:r>
            <a:endParaRPr lang="th-TH" sz="3600" b="1" dirty="0">
              <a:latin typeface="Jasmine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286980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476672"/>
            <a:ext cx="9144000" cy="1512168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854224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tx2">
                    <a:lumMod val="75000"/>
                  </a:schemeClr>
                </a:solidFill>
              </a:rPr>
              <a:t>S W O T</a:t>
            </a:r>
            <a:endParaRPr lang="th-TH" sz="5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008584"/>
            <a:ext cx="8229600" cy="4876800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4000" b="1" dirty="0" smtClean="0">
                <a:solidFill>
                  <a:srgbClr val="00B050"/>
                </a:solidFill>
                <a:latin typeface="JasmineUPC" pitchFamily="18" charset="-34"/>
                <a:cs typeface="JasmineUPC" pitchFamily="18" charset="-34"/>
              </a:rPr>
              <a:t>S = </a:t>
            </a:r>
            <a:r>
              <a:rPr lang="en-US" sz="4000" b="1" dirty="0">
                <a:solidFill>
                  <a:srgbClr val="00B050"/>
                </a:solidFill>
                <a:latin typeface="JasmineUPC" pitchFamily="18" charset="-34"/>
                <a:cs typeface="JasmineUPC" pitchFamily="18" charset="-34"/>
              </a:rPr>
              <a:t>Strengths</a:t>
            </a:r>
            <a:r>
              <a:rPr lang="th-TH" sz="4000" b="1" dirty="0">
                <a:solidFill>
                  <a:srgbClr val="00B050"/>
                </a:solidFill>
                <a:latin typeface="JasmineUPC" pitchFamily="18" charset="-34"/>
                <a:cs typeface="JasmineUPC" pitchFamily="18" charset="-34"/>
              </a:rPr>
              <a:t> </a:t>
            </a:r>
            <a:endParaRPr lang="th-TH" sz="4000" b="1" dirty="0" smtClean="0">
              <a:solidFill>
                <a:srgbClr val="00B050"/>
              </a:solidFill>
              <a:latin typeface="JasmineUPC" pitchFamily="18" charset="-34"/>
              <a:cs typeface="JasmineUPC" pitchFamily="18" charset="-34"/>
            </a:endParaRPr>
          </a:p>
          <a:p>
            <a:pPr lvl="0"/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จุด</a:t>
            </a:r>
            <a:r>
              <a:rPr lang="th-TH" sz="3600" b="1" dirty="0">
                <a:latin typeface="JasmineUPC" pitchFamily="18" charset="-34"/>
                <a:cs typeface="JasmineUPC" pitchFamily="18" charset="-34"/>
              </a:rPr>
              <a:t>แข็งหรือข้อได้เปรียบ </a:t>
            </a:r>
            <a:endParaRPr lang="en-US" sz="3600" b="1" dirty="0">
              <a:latin typeface="JasmineUPC" pitchFamily="18" charset="-34"/>
              <a:cs typeface="JasmineUPC" pitchFamily="18" charset="-34"/>
            </a:endParaRPr>
          </a:p>
          <a:p>
            <a:pPr lvl="0"/>
            <a:r>
              <a:rPr lang="en-US" sz="3600" b="1" dirty="0">
                <a:solidFill>
                  <a:srgbClr val="00B050"/>
                </a:solidFill>
                <a:latin typeface="JasmineUPC" pitchFamily="18" charset="-34"/>
                <a:cs typeface="JasmineUPC" pitchFamily="18" charset="-34"/>
              </a:rPr>
              <a:t>W </a:t>
            </a:r>
            <a:r>
              <a:rPr lang="en-US" sz="3600" b="1" dirty="0" smtClean="0">
                <a:solidFill>
                  <a:srgbClr val="00B050"/>
                </a:solidFill>
                <a:latin typeface="JasmineUPC" pitchFamily="18" charset="-34"/>
                <a:cs typeface="JasmineUPC" pitchFamily="18" charset="-34"/>
              </a:rPr>
              <a:t>= Weaknesses</a:t>
            </a:r>
            <a:r>
              <a:rPr lang="th-TH" sz="3600" b="1" dirty="0" smtClean="0">
                <a:solidFill>
                  <a:srgbClr val="00B050"/>
                </a:solidFill>
                <a:latin typeface="JasmineUPC" pitchFamily="18" charset="-34"/>
                <a:cs typeface="JasmineUPC" pitchFamily="18" charset="-34"/>
              </a:rPr>
              <a:t> </a:t>
            </a:r>
          </a:p>
          <a:p>
            <a:pPr lvl="0"/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จุดอ่อน หรือ</a:t>
            </a:r>
            <a:r>
              <a:rPr lang="th-TH" sz="3600" b="1" dirty="0">
                <a:latin typeface="JasmineUPC" pitchFamily="18" charset="-34"/>
                <a:cs typeface="JasmineUPC" pitchFamily="18" charset="-34"/>
              </a:rPr>
              <a:t>ข้อเสียเปรียบ </a:t>
            </a:r>
            <a:endParaRPr lang="en-US" sz="3600" b="1" dirty="0">
              <a:latin typeface="JasmineUPC" pitchFamily="18" charset="-34"/>
              <a:cs typeface="JasmineUPC" pitchFamily="18" charset="-34"/>
            </a:endParaRPr>
          </a:p>
          <a:p>
            <a:pPr lvl="0"/>
            <a:r>
              <a:rPr lang="en-US" sz="3600" b="1" dirty="0">
                <a:solidFill>
                  <a:srgbClr val="00B050"/>
                </a:solidFill>
                <a:latin typeface="JasmineUPC" pitchFamily="18" charset="-34"/>
                <a:cs typeface="JasmineUPC" pitchFamily="18" charset="-34"/>
              </a:rPr>
              <a:t>O </a:t>
            </a:r>
            <a:r>
              <a:rPr lang="en-US" sz="3600" b="1" dirty="0" smtClean="0">
                <a:solidFill>
                  <a:srgbClr val="00B050"/>
                </a:solidFill>
                <a:latin typeface="JasmineUPC" pitchFamily="18" charset="-34"/>
                <a:cs typeface="JasmineUPC" pitchFamily="18" charset="-34"/>
              </a:rPr>
              <a:t>= Opportunities</a:t>
            </a:r>
            <a:r>
              <a:rPr lang="th-TH" sz="3600" b="1" dirty="0" smtClean="0">
                <a:solidFill>
                  <a:srgbClr val="00B050"/>
                </a:solidFill>
                <a:latin typeface="JasmineUPC" pitchFamily="18" charset="-34"/>
                <a:cs typeface="JasmineUPC" pitchFamily="18" charset="-34"/>
              </a:rPr>
              <a:t> </a:t>
            </a:r>
          </a:p>
          <a:p>
            <a:pPr lvl="0"/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โอกาส</a:t>
            </a:r>
            <a:r>
              <a:rPr lang="th-TH" sz="3600" b="1" dirty="0">
                <a:latin typeface="JasmineUPC" pitchFamily="18" charset="-34"/>
                <a:cs typeface="JasmineUPC" pitchFamily="18" charset="-34"/>
              </a:rPr>
              <a:t>ที่</a:t>
            </a:r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จะสามารถดำเนินการ</a:t>
            </a:r>
            <a:r>
              <a:rPr lang="th-TH" sz="3600" b="1" dirty="0">
                <a:latin typeface="JasmineUPC" pitchFamily="18" charset="-34"/>
                <a:cs typeface="JasmineUPC" pitchFamily="18" charset="-34"/>
              </a:rPr>
              <a:t>ได้ </a:t>
            </a:r>
            <a:endParaRPr lang="en-US" sz="3600" b="1" dirty="0">
              <a:latin typeface="JasmineUPC" pitchFamily="18" charset="-34"/>
              <a:cs typeface="JasmineUPC" pitchFamily="18" charset="-34"/>
            </a:endParaRPr>
          </a:p>
          <a:p>
            <a:pPr lvl="0"/>
            <a:r>
              <a:rPr lang="en-US" sz="3600" b="1" dirty="0">
                <a:solidFill>
                  <a:srgbClr val="00B050"/>
                </a:solidFill>
                <a:latin typeface="JasmineUPC" pitchFamily="18" charset="-34"/>
                <a:cs typeface="JasmineUPC" pitchFamily="18" charset="-34"/>
              </a:rPr>
              <a:t>T </a:t>
            </a:r>
            <a:r>
              <a:rPr lang="en-US" sz="3600" b="1" dirty="0" smtClean="0">
                <a:solidFill>
                  <a:srgbClr val="00B050"/>
                </a:solidFill>
                <a:latin typeface="JasmineUPC" pitchFamily="18" charset="-34"/>
                <a:cs typeface="JasmineUPC" pitchFamily="18" charset="-34"/>
              </a:rPr>
              <a:t>= Threats </a:t>
            </a:r>
            <a:endParaRPr lang="th-TH" sz="3600" b="1" dirty="0" smtClean="0">
              <a:solidFill>
                <a:srgbClr val="00B050"/>
              </a:solidFill>
              <a:latin typeface="JasmineUPC" pitchFamily="18" charset="-34"/>
              <a:cs typeface="JasmineUPC" pitchFamily="18" charset="-34"/>
            </a:endParaRPr>
          </a:p>
          <a:p>
            <a:pPr lvl="0"/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อุปสรรค </a:t>
            </a:r>
            <a:r>
              <a:rPr lang="th-TH" sz="3600" b="1" dirty="0">
                <a:latin typeface="JasmineUPC" pitchFamily="18" charset="-34"/>
                <a:cs typeface="JasmineUPC" pitchFamily="18" charset="-34"/>
              </a:rPr>
              <a:t>ข้อจำกัด หรือปัจจัยที่คุกคามการ</a:t>
            </a:r>
            <a:r>
              <a:rPr lang="th-TH" sz="3600" b="1" dirty="0" smtClean="0">
                <a:latin typeface="JasmineUPC" pitchFamily="18" charset="-34"/>
                <a:cs typeface="JasmineUPC" pitchFamily="18" charset="-34"/>
              </a:rPr>
              <a:t>ดำเนินงาน</a:t>
            </a:r>
            <a:endParaRPr lang="en-US" sz="3600" b="1" dirty="0">
              <a:latin typeface="JasmineUPC" pitchFamily="18" charset="-34"/>
              <a:cs typeface="JasmineUPC" pitchFamily="18" charset="-34"/>
            </a:endParaRPr>
          </a:p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7172466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ตัวแทนเนื้อหา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148146"/>
              </p:ext>
            </p:extLst>
          </p:nvPr>
        </p:nvGraphicFramePr>
        <p:xfrm>
          <a:off x="2627784" y="499298"/>
          <a:ext cx="3920104" cy="60260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78694"/>
                <a:gridCol w="134141"/>
                <a:gridCol w="134141"/>
                <a:gridCol w="134141"/>
                <a:gridCol w="134141"/>
                <a:gridCol w="134141"/>
                <a:gridCol w="134141"/>
                <a:gridCol w="134141"/>
                <a:gridCol w="134141"/>
                <a:gridCol w="134141"/>
                <a:gridCol w="134141"/>
              </a:tblGrid>
              <a:tr h="19494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100" dirty="0">
                          <a:effectLst/>
                        </a:rPr>
                        <a:t>รายการวิเคราะห์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100">
                          <a:effectLst/>
                        </a:rPr>
                        <a:t>จุดแข็งระดับ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 anchor="ctr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100">
                          <a:effectLst/>
                        </a:rPr>
                        <a:t>จุดอ่อนระดับ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 anchor="ctr"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194946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1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1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1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100">
                          <a:effectLst/>
                        </a:rPr>
                        <a:t>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100">
                          <a:effectLst/>
                        </a:rPr>
                        <a:t>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1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1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1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100">
                          <a:effectLst/>
                        </a:rPr>
                        <a:t>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100">
                          <a:effectLst/>
                        </a:rPr>
                        <a:t>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  <a:tr h="194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100">
                          <a:effectLst/>
                        </a:rPr>
                        <a:t>ด้านการจัดการสาขาวิชา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  <a:tr h="37831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1100" dirty="0">
                          <a:effectLst/>
                        </a:rPr>
                        <a:t>ห้องเรียน ห้องปฏิบัติการ เพียงพอ เหมาะสมในระดับใด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  <a:tr h="19494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1100" dirty="0">
                          <a:effectLst/>
                        </a:rPr>
                        <a:t>เครื่องมือ ครุภัณฑ์ เพียงพอ เหมาะสมในระดับใด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  <a:tr h="19494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1100">
                          <a:effectLst/>
                        </a:rPr>
                        <a:t>งบประมาณวัสดุฝึก เพียงพอ ไม่เพียงพอในระดับใด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  <a:tr h="19494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1100">
                          <a:effectLst/>
                        </a:rPr>
                        <a:t>สาขาวิชามีเครือข่ายเพียงพอ ไม่เพียงพอในระดับใด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  <a:tr h="19494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1100">
                          <a:effectLst/>
                        </a:rPr>
                        <a:t>การสนับสนุนจากสถานประกอบการอยู่ในระดับใด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  <a:tr h="19494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1100">
                          <a:effectLst/>
                        </a:rPr>
                        <a:t>ผลการทำงานและการประสานงานอยู่ในระดับใด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  <a:tr h="19494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1100">
                          <a:effectLst/>
                        </a:rPr>
                        <a:t>จำนวนครูผู้สอนเพียงพอ ไม่เพียงพอในระดับใด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  <a:tr h="37831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1100">
                          <a:effectLst/>
                        </a:rPr>
                        <a:t>การวางแผน การจัดการเหมาะสม และมีประสิทธิภาพ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  <a:tr h="19494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1100">
                          <a:effectLst/>
                        </a:rPr>
                        <a:t>ชุมชนสังคมรู้จักสาขาวิชามากหรือน้อย ในระดับใด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  <a:tr h="194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100">
                          <a:effectLst/>
                        </a:rPr>
                        <a:t>ด้านผู้เรียน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  <a:tr h="37831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1100">
                          <a:effectLst/>
                        </a:rPr>
                        <a:t>จำนวนผู้เรียนสอดคล้องกับเป้าหมายการรับฯในระดับใด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  <a:tr h="19494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1100">
                          <a:effectLst/>
                        </a:rPr>
                        <a:t>ผู้เรียนจบการศึกษาเมื่อเทียบกับแรกเข้าในระดับใด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  <a:tr h="37831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1100">
                          <a:effectLst/>
                        </a:rPr>
                        <a:t>ผู้จบการศึกษา ศึกษาต่อหรือทำงานตรงสายฯในระดับใด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  <a:tr h="19494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1100">
                          <a:effectLst/>
                        </a:rPr>
                        <a:t>ผู้จบการศึกษามีคุณภาพเฉลี่ยในระดับใด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  <a:tr h="19494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1100">
                          <a:effectLst/>
                        </a:rPr>
                        <a:t>ภาพลักษณ์ของผู้จบการศึกษาดี หรือไม่ดีในระดับใด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  <a:tr h="19494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1100">
                          <a:effectLst/>
                        </a:rPr>
                        <a:t>ผู้จบการศึกษาได้ทำงานตรงสายอยู่ในระดับใด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  <a:tr h="194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100">
                          <a:effectLst/>
                        </a:rPr>
                        <a:t>ด้านหลักสูตร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  <a:tr h="38989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1100">
                          <a:effectLst/>
                        </a:rPr>
                        <a:t>หลักสูตร ปวช. เหมาะสมสอดคล้องกับตลาดแรงงานระดับใด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  <a:tr h="38989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1100">
                          <a:effectLst/>
                        </a:rPr>
                        <a:t>หลักสูตร ปวส. เหมาะสมสอดคล้องกับตลาดแรงงานระดับใด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  <a:tr h="38989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1100">
                          <a:effectLst/>
                        </a:rPr>
                        <a:t>หลักสูตร ป.ตรี เหมาะสมสอดคล้องกับตลาดแรงงานระดับใด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  <a:tr h="19494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1100">
                          <a:effectLst/>
                        </a:rPr>
                        <a:t>ความพร้อมจัดการศึกษาระดับ ป.ตรีอยู่ในระดับใด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7677" marR="4767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08835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476672"/>
            <a:ext cx="9144000" cy="1512168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821432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th-TH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นำ</a:t>
            </a:r>
            <a:r>
              <a:rPr lang="th-TH" b="1" dirty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ข้อมูล</a:t>
            </a:r>
            <a:r>
              <a:rPr lang="th-TH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มาวิเคราะห์</a:t>
            </a:r>
            <a:r>
              <a:rPr lang="th-TH" b="1" dirty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ความสัมพันธ์แบบ</a:t>
            </a:r>
            <a:r>
              <a:rPr lang="th-TH" b="1" dirty="0" err="1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แมทริกซ์</a:t>
            </a:r>
            <a:r>
              <a:rPr lang="th-TH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/>
            </a:r>
            <a:br>
              <a:rPr lang="th-TH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</a:br>
            <a:r>
              <a:rPr lang="th-TH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และใช้กำหนดเป็นแนวทางกลยุทธ์ </a:t>
            </a:r>
            <a:r>
              <a:rPr lang="th-TH" b="1" dirty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4 </a:t>
            </a:r>
            <a:r>
              <a:rPr lang="th-TH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รูปแบบ </a:t>
            </a:r>
            <a:r>
              <a:rPr lang="th-TH" b="1" dirty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คือ</a:t>
            </a:r>
            <a:endParaRPr lang="th-TH" dirty="0">
              <a:solidFill>
                <a:srgbClr val="002060"/>
              </a:solidFill>
              <a:latin typeface="JasmineUPC" pitchFamily="18" charset="-34"/>
              <a:cs typeface="JasmineUPC" pitchFamily="18" charset="-34"/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349080"/>
          </a:xfrm>
        </p:spPr>
        <p:txBody>
          <a:bodyPr>
            <a:normAutofit fontScale="55000" lnSpcReduction="20000"/>
          </a:bodyPr>
          <a:lstStyle/>
          <a:p>
            <a:r>
              <a:rPr lang="en-US" sz="6400" b="1" dirty="0" smtClean="0">
                <a:solidFill>
                  <a:srgbClr val="FF0000"/>
                </a:solidFill>
                <a:latin typeface="JasmineUPC" pitchFamily="18" charset="-34"/>
                <a:cs typeface="JasmineUPC" pitchFamily="18" charset="-34"/>
              </a:rPr>
              <a:t>SO</a:t>
            </a:r>
            <a:r>
              <a:rPr lang="th-TH" sz="6400" b="1" dirty="0" smtClean="0">
                <a:latin typeface="JasmineUPC" pitchFamily="18" charset="-34"/>
                <a:cs typeface="JasmineUPC" pitchFamily="18" charset="-34"/>
              </a:rPr>
              <a:t> คือการ</a:t>
            </a:r>
            <a:r>
              <a:rPr lang="th-TH" sz="6400" b="1" dirty="0">
                <a:latin typeface="JasmineUPC" pitchFamily="18" charset="-34"/>
                <a:cs typeface="JasmineUPC" pitchFamily="18" charset="-34"/>
              </a:rPr>
              <a:t>นำ</a:t>
            </a:r>
            <a:r>
              <a:rPr lang="th-TH" sz="6400" b="1" dirty="0" smtClean="0">
                <a:latin typeface="JasmineUPC" pitchFamily="18" charset="-34"/>
                <a:cs typeface="JasmineUPC" pitchFamily="18" charset="-34"/>
              </a:rPr>
              <a:t>ข้อมูลที่เป็น</a:t>
            </a:r>
            <a:r>
              <a:rPr lang="th-TH" sz="6400" b="1" dirty="0">
                <a:latin typeface="JasmineUPC" pitchFamily="18" charset="-34"/>
                <a:cs typeface="JasmineUPC" pitchFamily="18" charset="-34"/>
              </a:rPr>
              <a:t>จุดแข็งและ</a:t>
            </a:r>
            <a:r>
              <a:rPr lang="th-TH" sz="6400" b="1" dirty="0" smtClean="0">
                <a:latin typeface="JasmineUPC" pitchFamily="18" charset="-34"/>
                <a:cs typeface="JasmineUPC" pitchFamily="18" charset="-34"/>
              </a:rPr>
              <a:t>โอกาสมา</a:t>
            </a:r>
            <a:r>
              <a:rPr lang="th-TH" sz="6400" b="1" dirty="0">
                <a:latin typeface="JasmineUPC" pitchFamily="18" charset="-34"/>
                <a:cs typeface="JasmineUPC" pitchFamily="18" charset="-34"/>
              </a:rPr>
              <a:t>พิจารณาร่วมกัน </a:t>
            </a:r>
            <a:r>
              <a:rPr lang="th-TH" sz="6400" b="1" dirty="0" smtClean="0">
                <a:latin typeface="JasmineUPC" pitchFamily="18" charset="-34"/>
                <a:cs typeface="JasmineUPC" pitchFamily="18" charset="-34"/>
              </a:rPr>
              <a:t>กำหนดเป็นกลยุทธ์</a:t>
            </a:r>
            <a:r>
              <a:rPr lang="th-TH" sz="6400" b="1" dirty="0" smtClean="0">
                <a:solidFill>
                  <a:srgbClr val="FF0000"/>
                </a:solidFill>
                <a:latin typeface="JasmineUPC" pitchFamily="18" charset="-34"/>
                <a:cs typeface="JasmineUPC" pitchFamily="18" charset="-34"/>
              </a:rPr>
              <a:t>เชิง</a:t>
            </a:r>
            <a:r>
              <a:rPr lang="th-TH" sz="6400" b="1" dirty="0">
                <a:solidFill>
                  <a:srgbClr val="FF0000"/>
                </a:solidFill>
                <a:latin typeface="JasmineUPC" pitchFamily="18" charset="-34"/>
                <a:cs typeface="JasmineUPC" pitchFamily="18" charset="-34"/>
              </a:rPr>
              <a:t>รุก </a:t>
            </a:r>
            <a:endParaRPr lang="th-TH" sz="6400" b="1" dirty="0" smtClean="0">
              <a:solidFill>
                <a:srgbClr val="FF0000"/>
              </a:solidFill>
              <a:latin typeface="JasmineUPC" pitchFamily="18" charset="-34"/>
              <a:cs typeface="JasmineUPC" pitchFamily="18" charset="-34"/>
            </a:endParaRPr>
          </a:p>
          <a:p>
            <a:endParaRPr lang="en-US" sz="1800" dirty="0">
              <a:latin typeface="JasmineUPC" pitchFamily="18" charset="-34"/>
              <a:cs typeface="JasmineUPC" pitchFamily="18" charset="-34"/>
            </a:endParaRPr>
          </a:p>
          <a:p>
            <a:r>
              <a:rPr lang="en-US" sz="6400" b="1" dirty="0" smtClean="0">
                <a:solidFill>
                  <a:srgbClr val="FF0000"/>
                </a:solidFill>
                <a:latin typeface="JasmineUPC" pitchFamily="18" charset="-34"/>
                <a:cs typeface="JasmineUPC" pitchFamily="18" charset="-34"/>
              </a:rPr>
              <a:t>ST</a:t>
            </a:r>
            <a:r>
              <a:rPr lang="th-TH" sz="6400" b="1" dirty="0" smtClean="0">
                <a:latin typeface="JasmineUPC" pitchFamily="18" charset="-34"/>
                <a:cs typeface="JasmineUPC" pitchFamily="18" charset="-34"/>
              </a:rPr>
              <a:t> คือการ</a:t>
            </a:r>
            <a:r>
              <a:rPr lang="th-TH" sz="6400" b="1" dirty="0">
                <a:latin typeface="JasmineUPC" pitchFamily="18" charset="-34"/>
                <a:cs typeface="JasmineUPC" pitchFamily="18" charset="-34"/>
              </a:rPr>
              <a:t>นำ</a:t>
            </a:r>
            <a:r>
              <a:rPr lang="th-TH" sz="6400" b="1" dirty="0" smtClean="0">
                <a:latin typeface="JasmineUPC" pitchFamily="18" charset="-34"/>
                <a:cs typeface="JasmineUPC" pitchFamily="18" charset="-34"/>
              </a:rPr>
              <a:t>ข้อมูลที่เป็น</a:t>
            </a:r>
            <a:r>
              <a:rPr lang="th-TH" sz="6400" b="1" dirty="0">
                <a:latin typeface="JasmineUPC" pitchFamily="18" charset="-34"/>
                <a:cs typeface="JasmineUPC" pitchFamily="18" charset="-34"/>
              </a:rPr>
              <a:t>จุดแข็งและ</a:t>
            </a:r>
            <a:r>
              <a:rPr lang="th-TH" sz="6400" b="1" dirty="0" smtClean="0">
                <a:latin typeface="JasmineUPC" pitchFamily="18" charset="-34"/>
                <a:cs typeface="JasmineUPC" pitchFamily="18" charset="-34"/>
              </a:rPr>
              <a:t>อุปสรรค             มา</a:t>
            </a:r>
            <a:r>
              <a:rPr lang="th-TH" sz="6400" b="1" dirty="0">
                <a:latin typeface="JasmineUPC" pitchFamily="18" charset="-34"/>
                <a:cs typeface="JasmineUPC" pitchFamily="18" charset="-34"/>
              </a:rPr>
              <a:t>พิจารณาร่วมกัน </a:t>
            </a:r>
            <a:r>
              <a:rPr lang="th-TH" sz="6400" b="1" dirty="0" smtClean="0">
                <a:latin typeface="JasmineUPC" pitchFamily="18" charset="-34"/>
                <a:cs typeface="JasmineUPC" pitchFamily="18" charset="-34"/>
              </a:rPr>
              <a:t>กำหนดเป็น</a:t>
            </a:r>
            <a:r>
              <a:rPr lang="th-TH" sz="6400" b="1" dirty="0">
                <a:latin typeface="JasmineUPC" pitchFamily="18" charset="-34"/>
                <a:cs typeface="JasmineUPC" pitchFamily="18" charset="-34"/>
              </a:rPr>
              <a:t>กล</a:t>
            </a:r>
            <a:r>
              <a:rPr lang="th-TH" sz="6400" b="1" dirty="0" smtClean="0">
                <a:latin typeface="JasmineUPC" pitchFamily="18" charset="-34"/>
                <a:cs typeface="JasmineUPC" pitchFamily="18" charset="-34"/>
              </a:rPr>
              <a:t>ยุทธ์</a:t>
            </a:r>
            <a:r>
              <a:rPr lang="th-TH" sz="6400" b="1" dirty="0" smtClean="0">
                <a:solidFill>
                  <a:srgbClr val="FF0000"/>
                </a:solidFill>
                <a:latin typeface="JasmineUPC" pitchFamily="18" charset="-34"/>
                <a:cs typeface="JasmineUPC" pitchFamily="18" charset="-34"/>
              </a:rPr>
              <a:t>เชิงป้องกัน</a:t>
            </a:r>
          </a:p>
          <a:p>
            <a:endParaRPr lang="en-US" sz="1800" dirty="0">
              <a:latin typeface="JasmineUPC" pitchFamily="18" charset="-34"/>
              <a:cs typeface="JasmineUPC" pitchFamily="18" charset="-34"/>
            </a:endParaRPr>
          </a:p>
          <a:p>
            <a:r>
              <a:rPr lang="en-US" sz="6400" b="1" dirty="0" smtClean="0">
                <a:solidFill>
                  <a:srgbClr val="FF0000"/>
                </a:solidFill>
                <a:latin typeface="JasmineUPC" pitchFamily="18" charset="-34"/>
                <a:cs typeface="JasmineUPC" pitchFamily="18" charset="-34"/>
              </a:rPr>
              <a:t>WO</a:t>
            </a:r>
            <a:r>
              <a:rPr lang="th-TH" sz="6400" b="1" dirty="0" smtClean="0">
                <a:latin typeface="JasmineUPC" pitchFamily="18" charset="-34"/>
                <a:cs typeface="JasmineUPC" pitchFamily="18" charset="-34"/>
              </a:rPr>
              <a:t> คือการ</a:t>
            </a:r>
            <a:r>
              <a:rPr lang="th-TH" sz="6400" b="1" dirty="0">
                <a:latin typeface="JasmineUPC" pitchFamily="18" charset="-34"/>
                <a:cs typeface="JasmineUPC" pitchFamily="18" charset="-34"/>
              </a:rPr>
              <a:t>นำ</a:t>
            </a:r>
            <a:r>
              <a:rPr lang="th-TH" sz="6400" b="1" dirty="0" smtClean="0">
                <a:latin typeface="JasmineUPC" pitchFamily="18" charset="-34"/>
                <a:cs typeface="JasmineUPC" pitchFamily="18" charset="-34"/>
              </a:rPr>
              <a:t>ข้อมูลที่เป็น</a:t>
            </a:r>
            <a:r>
              <a:rPr lang="th-TH" sz="6400" b="1" dirty="0">
                <a:latin typeface="JasmineUPC" pitchFamily="18" charset="-34"/>
                <a:cs typeface="JasmineUPC" pitchFamily="18" charset="-34"/>
              </a:rPr>
              <a:t>จุดอ่อนและ</a:t>
            </a:r>
            <a:r>
              <a:rPr lang="th-TH" sz="6400" b="1" dirty="0" smtClean="0">
                <a:latin typeface="JasmineUPC" pitchFamily="18" charset="-34"/>
                <a:cs typeface="JasmineUPC" pitchFamily="18" charset="-34"/>
              </a:rPr>
              <a:t>โอกาสมา</a:t>
            </a:r>
            <a:r>
              <a:rPr lang="th-TH" sz="6400" b="1" dirty="0">
                <a:latin typeface="JasmineUPC" pitchFamily="18" charset="-34"/>
                <a:cs typeface="JasmineUPC" pitchFamily="18" charset="-34"/>
              </a:rPr>
              <a:t>พิจารณาร่วมกัน </a:t>
            </a:r>
            <a:r>
              <a:rPr lang="th-TH" sz="6400" b="1" dirty="0" smtClean="0">
                <a:latin typeface="JasmineUPC" pitchFamily="18" charset="-34"/>
                <a:cs typeface="JasmineUPC" pitchFamily="18" charset="-34"/>
              </a:rPr>
              <a:t>กำหนดเป็น</a:t>
            </a:r>
            <a:r>
              <a:rPr lang="th-TH" sz="6400" b="1" dirty="0">
                <a:latin typeface="JasmineUPC" pitchFamily="18" charset="-34"/>
                <a:cs typeface="JasmineUPC" pitchFamily="18" charset="-34"/>
              </a:rPr>
              <a:t>กล</a:t>
            </a:r>
            <a:r>
              <a:rPr lang="th-TH" sz="6400" b="1" dirty="0" smtClean="0">
                <a:latin typeface="JasmineUPC" pitchFamily="18" charset="-34"/>
                <a:cs typeface="JasmineUPC" pitchFamily="18" charset="-34"/>
              </a:rPr>
              <a:t>ยุทธ์</a:t>
            </a:r>
            <a:r>
              <a:rPr lang="th-TH" sz="6400" b="1" dirty="0" smtClean="0">
                <a:solidFill>
                  <a:srgbClr val="FF0000"/>
                </a:solidFill>
                <a:latin typeface="JasmineUPC" pitchFamily="18" charset="-34"/>
                <a:cs typeface="JasmineUPC" pitchFamily="18" charset="-34"/>
              </a:rPr>
              <a:t>เชิงแก้ไข</a:t>
            </a:r>
          </a:p>
          <a:p>
            <a:endParaRPr lang="en-US" sz="1800" dirty="0">
              <a:latin typeface="JasmineUPC" pitchFamily="18" charset="-34"/>
              <a:cs typeface="JasmineUPC" pitchFamily="18" charset="-34"/>
            </a:endParaRPr>
          </a:p>
          <a:p>
            <a:r>
              <a:rPr lang="en-US" sz="6400" b="1" dirty="0" smtClean="0">
                <a:solidFill>
                  <a:srgbClr val="FF0000"/>
                </a:solidFill>
                <a:latin typeface="JasmineUPC" pitchFamily="18" charset="-34"/>
                <a:cs typeface="JasmineUPC" pitchFamily="18" charset="-34"/>
              </a:rPr>
              <a:t>WT</a:t>
            </a:r>
            <a:r>
              <a:rPr lang="th-TH" sz="6400" b="1" dirty="0" smtClean="0">
                <a:latin typeface="JasmineUPC" pitchFamily="18" charset="-34"/>
                <a:cs typeface="JasmineUPC" pitchFamily="18" charset="-34"/>
              </a:rPr>
              <a:t> คือการ</a:t>
            </a:r>
            <a:r>
              <a:rPr lang="th-TH" sz="6400" b="1" dirty="0">
                <a:latin typeface="JasmineUPC" pitchFamily="18" charset="-34"/>
                <a:cs typeface="JasmineUPC" pitchFamily="18" charset="-34"/>
              </a:rPr>
              <a:t>นำ</a:t>
            </a:r>
            <a:r>
              <a:rPr lang="th-TH" sz="6400" b="1" dirty="0" smtClean="0">
                <a:latin typeface="JasmineUPC" pitchFamily="18" charset="-34"/>
                <a:cs typeface="JasmineUPC" pitchFamily="18" charset="-34"/>
              </a:rPr>
              <a:t>ข้อมูลที่เป็น</a:t>
            </a:r>
            <a:r>
              <a:rPr lang="th-TH" sz="6400" b="1" dirty="0">
                <a:latin typeface="JasmineUPC" pitchFamily="18" charset="-34"/>
                <a:cs typeface="JasmineUPC" pitchFamily="18" charset="-34"/>
              </a:rPr>
              <a:t>จุดอ่อนและ</a:t>
            </a:r>
            <a:r>
              <a:rPr lang="th-TH" sz="6400" b="1" dirty="0" smtClean="0">
                <a:latin typeface="JasmineUPC" pitchFamily="18" charset="-34"/>
                <a:cs typeface="JasmineUPC" pitchFamily="18" charset="-34"/>
              </a:rPr>
              <a:t>อุปสรรคมา</a:t>
            </a:r>
            <a:r>
              <a:rPr lang="th-TH" sz="6400" b="1" dirty="0">
                <a:latin typeface="JasmineUPC" pitchFamily="18" charset="-34"/>
                <a:cs typeface="JasmineUPC" pitchFamily="18" charset="-34"/>
              </a:rPr>
              <a:t>พิจารณาร่วมกัน </a:t>
            </a:r>
            <a:r>
              <a:rPr lang="th-TH" sz="6400" b="1" dirty="0" smtClean="0">
                <a:latin typeface="JasmineUPC" pitchFamily="18" charset="-34"/>
                <a:cs typeface="JasmineUPC" pitchFamily="18" charset="-34"/>
              </a:rPr>
              <a:t>กำหนดเป็น</a:t>
            </a:r>
            <a:r>
              <a:rPr lang="th-TH" sz="6400" b="1" dirty="0">
                <a:latin typeface="JasmineUPC" pitchFamily="18" charset="-34"/>
                <a:cs typeface="JasmineUPC" pitchFamily="18" charset="-34"/>
              </a:rPr>
              <a:t>กล</a:t>
            </a:r>
            <a:r>
              <a:rPr lang="th-TH" sz="6400" b="1" dirty="0" smtClean="0">
                <a:latin typeface="JasmineUPC" pitchFamily="18" charset="-34"/>
                <a:cs typeface="JasmineUPC" pitchFamily="18" charset="-34"/>
              </a:rPr>
              <a:t>ยุทธ์</a:t>
            </a:r>
            <a:r>
              <a:rPr lang="th-TH" sz="6400" b="1" dirty="0" smtClean="0">
                <a:solidFill>
                  <a:srgbClr val="FF0000"/>
                </a:solidFill>
                <a:latin typeface="JasmineUPC" pitchFamily="18" charset="-34"/>
                <a:cs typeface="JasmineUPC" pitchFamily="18" charset="-34"/>
              </a:rPr>
              <a:t>เชิงรับ</a:t>
            </a:r>
            <a:endParaRPr lang="en-US" sz="6400" dirty="0">
              <a:solidFill>
                <a:srgbClr val="FF0000"/>
              </a:solidFill>
              <a:latin typeface="Jasmine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755681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476672"/>
            <a:ext cx="9144000" cy="1512168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710208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th-TH" sz="4800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ตารางวิเคราะห์ความสัมพันธ์</a:t>
            </a:r>
            <a:r>
              <a:rPr lang="th-TH" sz="4800" b="1" dirty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 </a:t>
            </a:r>
            <a:r>
              <a:rPr lang="th-TH" sz="4800" b="1" dirty="0" err="1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โทวส์แมทริกซ์</a:t>
            </a:r>
            <a:endParaRPr lang="th-TH" sz="4800" b="1" dirty="0">
              <a:solidFill>
                <a:srgbClr val="002060"/>
              </a:solidFill>
              <a:latin typeface="JasmineUPC" pitchFamily="18" charset="-34"/>
              <a:cs typeface="JasmineUPC" pitchFamily="18" charset="-34"/>
            </a:endParaRPr>
          </a:p>
        </p:txBody>
      </p:sp>
      <p:pic>
        <p:nvPicPr>
          <p:cNvPr id="1026" name="Picture 2" descr="2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9222"/>
          <a:stretch/>
        </p:blipFill>
        <p:spPr bwMode="auto">
          <a:xfrm>
            <a:off x="971600" y="2171731"/>
            <a:ext cx="7200799" cy="435361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49100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565898"/>
            <a:ext cx="8604448" cy="1422941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th-TH" sz="5400" b="1" dirty="0" smtClean="0">
                <a:solidFill>
                  <a:srgbClr val="002060"/>
                </a:solidFill>
                <a:latin typeface="JasmineUPC" pitchFamily="18" charset="-34"/>
                <a:cs typeface="JasmineUPC" pitchFamily="18" charset="-34"/>
              </a:rPr>
              <a:t>การกำหนดแนวทางปฏิบัติงาน</a:t>
            </a:r>
            <a:endParaRPr lang="th-TH" sz="5400" b="1" dirty="0">
              <a:solidFill>
                <a:srgbClr val="002060"/>
              </a:solidFill>
              <a:latin typeface="JasmineUPC" pitchFamily="18" charset="-34"/>
              <a:cs typeface="JasmineUPC" pitchFamily="18" charset="-34"/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680320"/>
            <a:ext cx="8229600" cy="3340968"/>
          </a:xfrm>
        </p:spPr>
        <p:txBody>
          <a:bodyPr>
            <a:noAutofit/>
          </a:bodyPr>
          <a:lstStyle/>
          <a:p>
            <a:r>
              <a:rPr lang="th-TH" sz="4000" b="1" dirty="0" smtClean="0">
                <a:latin typeface="JasmineUPC" pitchFamily="18" charset="-34"/>
                <a:cs typeface="JasmineUPC" pitchFamily="18" charset="-34"/>
              </a:rPr>
              <a:t>วิสัยทัศน์สาขาวิชา</a:t>
            </a:r>
          </a:p>
          <a:p>
            <a:r>
              <a:rPr lang="th-TH" sz="4000" b="1" dirty="0" err="1" smtClean="0">
                <a:latin typeface="JasmineUPC" pitchFamily="18" charset="-34"/>
                <a:cs typeface="JasmineUPC" pitchFamily="18" charset="-34"/>
              </a:rPr>
              <a:t>พันธ</a:t>
            </a:r>
            <a:r>
              <a:rPr lang="th-TH" sz="4000" b="1" dirty="0">
                <a:latin typeface="JasmineUPC" pitchFamily="18" charset="-34"/>
                <a:cs typeface="JasmineUPC" pitchFamily="18" charset="-34"/>
              </a:rPr>
              <a:t>กิจ</a:t>
            </a:r>
            <a:r>
              <a:rPr lang="th-TH" sz="4000" b="1" dirty="0" smtClean="0">
                <a:latin typeface="JasmineUPC" pitchFamily="18" charset="-34"/>
                <a:cs typeface="JasmineUPC" pitchFamily="18" charset="-34"/>
              </a:rPr>
              <a:t>สาขาวิชา</a:t>
            </a:r>
          </a:p>
          <a:p>
            <a:r>
              <a:rPr lang="th-TH" sz="4000" b="1" dirty="0">
                <a:latin typeface="JasmineUPC" pitchFamily="18" charset="-34"/>
                <a:cs typeface="JasmineUPC" pitchFamily="18" charset="-34"/>
              </a:rPr>
              <a:t>เอกลักษณ์</a:t>
            </a:r>
            <a:r>
              <a:rPr lang="th-TH" sz="4000" b="1" dirty="0" smtClean="0">
                <a:latin typeface="JasmineUPC" pitchFamily="18" charset="-34"/>
                <a:cs typeface="JasmineUPC" pitchFamily="18" charset="-34"/>
              </a:rPr>
              <a:t>สาขาวิชา</a:t>
            </a:r>
          </a:p>
          <a:p>
            <a:r>
              <a:rPr lang="th-TH" sz="4000" b="1" dirty="0" err="1" smtClean="0">
                <a:latin typeface="JasmineUPC" pitchFamily="18" charset="-34"/>
                <a:cs typeface="JasmineUPC" pitchFamily="18" charset="-34"/>
              </a:rPr>
              <a:t>อัต</a:t>
            </a:r>
            <a:r>
              <a:rPr lang="th-TH" sz="4000" b="1" dirty="0">
                <a:latin typeface="JasmineUPC" pitchFamily="18" charset="-34"/>
                <a:cs typeface="JasmineUPC" pitchFamily="18" charset="-34"/>
              </a:rPr>
              <a:t>ลักษณ์สาขาวิชา</a:t>
            </a:r>
          </a:p>
          <a:p>
            <a:endParaRPr lang="th-TH" sz="4000" b="1" dirty="0">
              <a:latin typeface="Jasmine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2164202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539552" y="1371600"/>
            <a:ext cx="7848600" cy="1927225"/>
          </a:xfrm>
        </p:spPr>
        <p:txBody>
          <a:bodyPr/>
          <a:lstStyle/>
          <a:p>
            <a:r>
              <a:rPr lang="th-TH" b="1" dirty="0">
                <a:latin typeface="JasmineUPC" pitchFamily="18" charset="-34"/>
                <a:cs typeface="JasmineUPC" pitchFamily="18" charset="-34"/>
              </a:rPr>
              <a:t>วิสัยทัศน์ (</a:t>
            </a:r>
            <a:r>
              <a:rPr lang="en-US" b="1" dirty="0">
                <a:latin typeface="JasmineUPC" pitchFamily="18" charset="-34"/>
                <a:cs typeface="JasmineUPC" pitchFamily="18" charset="-34"/>
              </a:rPr>
              <a:t>Vision) </a:t>
            </a:r>
            <a:r>
              <a:rPr lang="th-TH" b="1" dirty="0" smtClean="0">
                <a:latin typeface="JasmineUPC" pitchFamily="18" charset="-34"/>
                <a:cs typeface="JasmineUPC" pitchFamily="18" charset="-34"/>
              </a:rPr>
              <a:t/>
            </a:r>
            <a:br>
              <a:rPr lang="th-TH" b="1" dirty="0" smtClean="0">
                <a:latin typeface="JasmineUPC" pitchFamily="18" charset="-34"/>
                <a:cs typeface="JasmineUPC" pitchFamily="18" charset="-34"/>
              </a:rPr>
            </a:br>
            <a:r>
              <a:rPr lang="th-TH" b="1" dirty="0" smtClean="0">
                <a:latin typeface="JasmineUPC" pitchFamily="18" charset="-34"/>
                <a:cs typeface="JasmineUPC" pitchFamily="18" charset="-34"/>
              </a:rPr>
              <a:t>คือ</a:t>
            </a:r>
            <a:r>
              <a:rPr lang="th-TH" b="1" dirty="0">
                <a:latin typeface="JasmineUPC" pitchFamily="18" charset="-34"/>
                <a:cs typeface="JasmineUPC" pitchFamily="18" charset="-34"/>
              </a:rPr>
              <a:t>อะไร </a:t>
            </a:r>
            <a:endParaRPr lang="th-TH" dirty="0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539552" y="3505200"/>
            <a:ext cx="8062664" cy="1752600"/>
          </a:xfrm>
        </p:spPr>
        <p:txBody>
          <a:bodyPr>
            <a:noAutofit/>
          </a:bodyPr>
          <a:lstStyle/>
          <a:p>
            <a:r>
              <a:rPr lang="th-TH" sz="4800" b="1" dirty="0" smtClean="0">
                <a:latin typeface="JasmineUPC" pitchFamily="18" charset="-34"/>
                <a:cs typeface="JasmineUPC" pitchFamily="18" charset="-34"/>
              </a:rPr>
              <a:t>เป้าหมายของสาขาวิชาในช่วงเวลา   ระยะ</a:t>
            </a:r>
            <a:r>
              <a:rPr lang="th-TH" sz="4800" b="1" dirty="0">
                <a:latin typeface="JasmineUPC" pitchFamily="18" charset="-34"/>
                <a:cs typeface="JasmineUPC" pitchFamily="18" charset="-34"/>
              </a:rPr>
              <a:t>กลางถึงระยะยาว </a:t>
            </a:r>
            <a:endParaRPr lang="th-TH" sz="4800" b="1" dirty="0" smtClean="0">
              <a:latin typeface="JasmineUPC" pitchFamily="18" charset="-34"/>
              <a:cs typeface="JasmineUPC" pitchFamily="18" charset="-34"/>
            </a:endParaRPr>
          </a:p>
          <a:p>
            <a:r>
              <a:rPr lang="th-TH" sz="4800" b="1" dirty="0" smtClean="0">
                <a:latin typeface="JasmineUPC" pitchFamily="18" charset="-34"/>
                <a:cs typeface="JasmineUPC" pitchFamily="18" charset="-34"/>
              </a:rPr>
              <a:t>(</a:t>
            </a:r>
            <a:r>
              <a:rPr lang="th-TH" sz="4800" b="1" dirty="0">
                <a:latin typeface="JasmineUPC" pitchFamily="18" charset="-34"/>
                <a:cs typeface="JasmineUPC" pitchFamily="18" charset="-34"/>
              </a:rPr>
              <a:t>ประมาณ </a:t>
            </a:r>
            <a:r>
              <a:rPr lang="en-US" sz="4800" b="1" dirty="0">
                <a:latin typeface="JasmineUPC" pitchFamily="18" charset="-34"/>
                <a:cs typeface="JasmineUPC" pitchFamily="18" charset="-34"/>
              </a:rPr>
              <a:t>3-10 </a:t>
            </a:r>
            <a:r>
              <a:rPr lang="th-TH" sz="4800" b="1" dirty="0">
                <a:latin typeface="JasmineUPC" pitchFamily="18" charset="-34"/>
                <a:cs typeface="JasmineUPC" pitchFamily="18" charset="-34"/>
              </a:rPr>
              <a:t>ปี) </a:t>
            </a:r>
          </a:p>
        </p:txBody>
      </p:sp>
    </p:spTree>
    <p:extLst>
      <p:ext uri="{BB962C8B-B14F-4D97-AF65-F5344CB8AC3E}">
        <p14:creationId xmlns:p14="http://schemas.microsoft.com/office/powerpoint/2010/main" val="1694401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ความชัดเจน">
  <a:themeElements>
    <a:clrScheme name="ความชัดเจน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แบบคลาสสิก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ความชัดเจ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1406</TotalTime>
  <Words>865</Words>
  <Application>Microsoft Office PowerPoint</Application>
  <PresentationFormat>นำเสนอทางหน้าจอ (4:3)</PresentationFormat>
  <Paragraphs>346</Paragraphs>
  <Slides>19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19</vt:i4>
      </vt:variant>
    </vt:vector>
  </HeadingPairs>
  <TitlesOfParts>
    <vt:vector size="20" baseType="lpstr">
      <vt:lpstr>ความชัดเจน</vt:lpstr>
      <vt:lpstr>การประชุมเพื่อพัฒนาองค์กร 25-27 มีนาคม 2557 ณ ห้องประชุม 2 (633) วิทยาลัยอาชีวศึกษาเชียงราย</vt:lpstr>
      <vt:lpstr>กำหนดการประชุมการพัฒนาองค์กร  ORGANIZATION DEVELOPMENT</vt:lpstr>
      <vt:lpstr>SWOT ANALYSIS</vt:lpstr>
      <vt:lpstr>S W O T</vt:lpstr>
      <vt:lpstr>งานนำเสนอ PowerPoint</vt:lpstr>
      <vt:lpstr>นำข้อมูลมาวิเคราะห์ความสัมพันธ์แบบแมทริกซ์ และใช้กำหนดเป็นแนวทางกลยุทธ์ 4 รูปแบบ คือ</vt:lpstr>
      <vt:lpstr>ตารางวิเคราะห์ความสัมพันธ์ โทวส์แมทริกซ์</vt:lpstr>
      <vt:lpstr>การกำหนดแนวทางปฏิบัติงาน</vt:lpstr>
      <vt:lpstr>วิสัยทัศน์ (Vision)  คืออะไร </vt:lpstr>
      <vt:lpstr>กระบวนการกำหนดวิสัยทัศน์</vt:lpstr>
      <vt:lpstr>วิสัยทัศน์ที่ดี ประกอบด้วย</vt:lpstr>
      <vt:lpstr>พันธกิจ (Mission)  คืออะไร </vt:lpstr>
      <vt:lpstr>พันธกิจที่ดีควรกำหนดข้อมูล ดังนี้</vt:lpstr>
      <vt:lpstr>ตัวอย่างพันธกิจของสาขาวิชา</vt:lpstr>
      <vt:lpstr>“เอกลักษณ์” มีความหมาย  ดังนี้</vt:lpstr>
      <vt:lpstr>งานนำเสนอ PowerPoint</vt:lpstr>
      <vt:lpstr>งานนำเสนอ PowerPoint</vt:lpstr>
      <vt:lpstr>งานนำเสนอ PowerPoint</vt:lpstr>
      <vt:lpstr>คำถาม ความคิดเห็น ข้อเสนอแนะ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วิสัยทัศน์ (Vision)  คืออะไร</dc:title>
  <dc:creator>Windows User</dc:creator>
  <cp:lastModifiedBy>Windows User</cp:lastModifiedBy>
  <cp:revision>78</cp:revision>
  <dcterms:created xsi:type="dcterms:W3CDTF">2014-03-18T02:47:12Z</dcterms:created>
  <dcterms:modified xsi:type="dcterms:W3CDTF">2014-03-25T04:06:44Z</dcterms:modified>
</cp:coreProperties>
</file>