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37"/>
  </p:notesMasterIdLst>
  <p:handoutMasterIdLst>
    <p:handoutMasterId r:id="rId38"/>
  </p:handoutMasterIdLst>
  <p:sldIdLst>
    <p:sldId id="256" r:id="rId3"/>
    <p:sldId id="282" r:id="rId4"/>
    <p:sldId id="334" r:id="rId5"/>
    <p:sldId id="335" r:id="rId6"/>
    <p:sldId id="336" r:id="rId7"/>
    <p:sldId id="339" r:id="rId8"/>
    <p:sldId id="340" r:id="rId9"/>
    <p:sldId id="341" r:id="rId10"/>
    <p:sldId id="338" r:id="rId11"/>
    <p:sldId id="337" r:id="rId12"/>
    <p:sldId id="346" r:id="rId13"/>
    <p:sldId id="342" r:id="rId14"/>
    <p:sldId id="349" r:id="rId15"/>
    <p:sldId id="350" r:id="rId16"/>
    <p:sldId id="344" r:id="rId17"/>
    <p:sldId id="283" r:id="rId18"/>
    <p:sldId id="343" r:id="rId19"/>
    <p:sldId id="352" r:id="rId20"/>
    <p:sldId id="327" r:id="rId21"/>
    <p:sldId id="328" r:id="rId22"/>
    <p:sldId id="329" r:id="rId23"/>
    <p:sldId id="330" r:id="rId24"/>
    <p:sldId id="331" r:id="rId25"/>
    <p:sldId id="351" r:id="rId26"/>
    <p:sldId id="347" r:id="rId27"/>
    <p:sldId id="320" r:id="rId28"/>
    <p:sldId id="348" r:id="rId29"/>
    <p:sldId id="322" r:id="rId30"/>
    <p:sldId id="324" r:id="rId31"/>
    <p:sldId id="316" r:id="rId32"/>
    <p:sldId id="333" r:id="rId33"/>
    <p:sldId id="317" r:id="rId34"/>
    <p:sldId id="321" r:id="rId35"/>
    <p:sldId id="278" r:id="rId36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B2"/>
    <a:srgbClr val="D6A300"/>
    <a:srgbClr val="FFDE75"/>
    <a:srgbClr val="FDE1B9"/>
    <a:srgbClr val="005FB5"/>
    <a:srgbClr val="1B00FE"/>
    <a:srgbClr val="FFFFFF"/>
    <a:srgbClr val="00A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323" autoAdjust="0"/>
  </p:normalViewPr>
  <p:slideViewPr>
    <p:cSldViewPr>
      <p:cViewPr>
        <p:scale>
          <a:sx n="70" d="100"/>
          <a:sy n="70" d="100"/>
        </p:scale>
        <p:origin x="-11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594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h-TH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699" y="0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th-TH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59643"/>
            <a:ext cx="5510530" cy="450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text styles</a:t>
            </a:r>
          </a:p>
          <a:p>
            <a:pPr lvl="1"/>
            <a:r>
              <a:rPr lang="ru-RU" altLang="th-TH" smtClean="0"/>
              <a:t>Second level</a:t>
            </a:r>
          </a:p>
          <a:p>
            <a:pPr lvl="2"/>
            <a:r>
              <a:rPr lang="ru-RU" altLang="th-TH" smtClean="0"/>
              <a:t>Third level</a:t>
            </a:r>
          </a:p>
          <a:p>
            <a:pPr lvl="3"/>
            <a:r>
              <a:rPr lang="ru-RU" altLang="th-TH" smtClean="0"/>
              <a:t>Fourth level</a:t>
            </a:r>
          </a:p>
          <a:p>
            <a:pPr lvl="4"/>
            <a:r>
              <a:rPr lang="ru-RU" altLang="th-TH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7546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h-TH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99" y="9517546"/>
            <a:ext cx="2984870" cy="50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A6C6EA5A-A368-4F68-99B3-2AF053A15EAB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515363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6EA5A-A368-4F68-99B3-2AF053A15EAB}" type="slidenum">
              <a:rPr lang="ru-RU" altLang="th-TH" smtClean="0"/>
              <a:pPr/>
              <a:t>1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615028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1775" y="3141663"/>
            <a:ext cx="5903913" cy="1109662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altLang="th-TH" noProof="0" smtClean="0"/>
              <a:t>Click to edit Master title style</a:t>
            </a:r>
            <a:endParaRPr lang="ru-RU" altLang="th-TH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775" y="3813175"/>
            <a:ext cx="5903913" cy="696913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2400" b="1"/>
            </a:lvl1pPr>
          </a:lstStyle>
          <a:p>
            <a:pPr lvl="0"/>
            <a:r>
              <a:rPr lang="en-US" altLang="th-TH" noProof="0" smtClean="0"/>
              <a:t>Click to edit Master subtitle style</a:t>
            </a:r>
            <a:endParaRPr lang="ru-RU" altLang="th-TH" noProof="0" smtClean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561234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016959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844675"/>
            <a:ext cx="36322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4350" y="1844675"/>
            <a:ext cx="36322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6691082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725612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8221036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6747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483522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91050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8727424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4888" y="1268413"/>
            <a:ext cx="1871662" cy="5472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268413"/>
            <a:ext cx="5464175" cy="5472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2676560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156E9-E966-4F20-BFC9-41DA742D0C12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76322319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A9D12-1414-426B-88FC-632F1EC38FB2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563119167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77351-5210-493B-A9C2-00FF19F0D9D8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651615471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8175" y="1600200"/>
            <a:ext cx="33131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3688" y="1600200"/>
            <a:ext cx="33131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4F018-57A8-4C8C-B8B0-325816B3BD1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828389144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C1D18-FFFD-4688-8C32-743BF0486476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421553606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D5250-01D9-48D3-AD45-4C26AF8B1046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502048870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7FCD5-2E57-4843-9671-7F7B8B343DE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4254125729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B19D2-222D-4898-B9CF-3F1AF0D48B5D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480734798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C8AD2-D89A-4A01-967D-4B0B6BEB5A03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743900308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7FAF7-8F82-4C49-85DC-A37644C9237C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869563689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2938" y="274638"/>
            <a:ext cx="169386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8175" y="274638"/>
            <a:ext cx="49323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1BDC-96C7-40BD-86D7-873DE7EA3BF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829669220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68413"/>
            <a:ext cx="7416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  <a:endParaRPr lang="ru-RU" altLang="th-TH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44675"/>
            <a:ext cx="74168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  <a:endParaRPr lang="ru-RU" altLang="th-TH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randomBar dir="vert"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274638"/>
            <a:ext cx="67071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600200"/>
            <a:ext cx="67786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text styles</a:t>
            </a:r>
          </a:p>
          <a:p>
            <a:pPr lvl="1"/>
            <a:r>
              <a:rPr lang="ru-RU" altLang="th-TH" smtClean="0"/>
              <a:t>Second level</a:t>
            </a:r>
          </a:p>
          <a:p>
            <a:pPr lvl="2"/>
            <a:r>
              <a:rPr lang="ru-RU" altLang="th-TH" smtClean="0"/>
              <a:t>Third level</a:t>
            </a:r>
          </a:p>
          <a:p>
            <a:pPr lvl="3"/>
            <a:r>
              <a:rPr lang="ru-RU" altLang="th-TH" smtClean="0"/>
              <a:t>Fourth level</a:t>
            </a:r>
          </a:p>
          <a:p>
            <a:pPr lvl="4"/>
            <a:r>
              <a:rPr lang="ru-RU" altLang="th-TH" smtClean="0"/>
              <a:t>Fifth level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ru-RU" altLang="th-TH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ru-RU" altLang="th-TH"/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3D16DD8F-EA08-4B36-BC1E-D58F88101D45}" type="slidenum">
              <a:rPr lang="ru-RU" altLang="th-TH"/>
              <a:pPr/>
              <a:t>‹#›</a:t>
            </a:fld>
            <a:endParaRPr lang="ru-RU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0" y="11074"/>
            <a:ext cx="9144000" cy="1545717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th-TH" altLang="th-TH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แผนการจัดการเรียนรู้แบบโครงงานเป็นฐาน</a:t>
            </a:r>
            <a:br>
              <a:rPr lang="th-TH" altLang="th-TH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th-TH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Project-based Learning Lesson Plan</a:t>
            </a:r>
            <a:endParaRPr lang="en-US" altLang="th-TH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0" y="4186021"/>
            <a:ext cx="6300192" cy="1296144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th-TH" altLang="th-TH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รองศาสตราจารย์ ดร.ปรัชญนันท์  นิลสุข</a:t>
            </a:r>
          </a:p>
          <a:p>
            <a:pPr algn="l"/>
            <a:r>
              <a:rPr lang="th-TH" altLang="th-TH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มหาวิทยาลัยเทคโนโลยีพระจอมเกล้าพระนครเหนือ</a:t>
            </a:r>
            <a:endParaRPr lang="uk-UA" altLang="th-TH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80" y="5517232"/>
            <a:ext cx="9185979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1619672" y="1556792"/>
            <a:ext cx="6084168" cy="115212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algn="ctr"/>
            <a:r>
              <a:rPr lang="en-US" altLang="th-TH" sz="48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</a:t>
            </a:r>
            <a:endParaRPr lang="uk-UA" altLang="th-TH" sz="4800" kern="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-2430"/>
            <a:ext cx="7380312" cy="1343197"/>
          </a:xfrm>
          <a:solidFill>
            <a:srgbClr val="FFC000"/>
          </a:solidFill>
        </p:spPr>
        <p:txBody>
          <a:bodyPr/>
          <a:lstStyle/>
          <a:p>
            <a:r>
              <a:rPr lang="en-US" sz="5400" b="1" dirty="0" smtClean="0"/>
              <a:t>Workshop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484784"/>
            <a:ext cx="7380312" cy="4886003"/>
          </a:xfrm>
        </p:spPr>
        <p:txBody>
          <a:bodyPr/>
          <a:lstStyle/>
          <a:p>
            <a:r>
              <a:rPr lang="th-TH" sz="4000" b="1" dirty="0" smtClean="0"/>
              <a:t>แผนการสอนบูรณาการโครงงานเป็นฐาน</a:t>
            </a:r>
          </a:p>
          <a:p>
            <a:r>
              <a:rPr lang="th-TH" sz="4000" b="1" dirty="0" smtClean="0"/>
              <a:t>แผนการจัดการเรียนรู้</a:t>
            </a:r>
          </a:p>
          <a:p>
            <a:r>
              <a:rPr lang="th-TH" sz="4000" b="1" dirty="0" smtClean="0"/>
              <a:t>แบบประเมินผลโครงงาน</a:t>
            </a:r>
          </a:p>
          <a:p>
            <a:r>
              <a:rPr lang="th-TH" sz="4000" b="1" dirty="0" smtClean="0"/>
              <a:t>การประเมินตามสภาพจริง</a:t>
            </a:r>
          </a:p>
          <a:p>
            <a:r>
              <a:rPr lang="th-TH" sz="4000" b="1" dirty="0" smtClean="0"/>
              <a:t>แบบประเมินการนำไปใช้ประโยชน์</a:t>
            </a:r>
          </a:p>
          <a:p>
            <a:r>
              <a:rPr lang="th-TH" sz="4000" b="1" dirty="0" smtClean="0"/>
              <a:t>การนำเสนอแผน </a:t>
            </a:r>
            <a:r>
              <a:rPr lang="en-US" sz="4000" b="1" dirty="0" err="1" smtClean="0"/>
              <a:t>PjBL</a:t>
            </a:r>
            <a:endParaRPr lang="th-TH" dirty="0" smtClean="0"/>
          </a:p>
        </p:txBody>
      </p:sp>
    </p:spTree>
    <p:extLst>
      <p:ext uri="{BB962C8B-B14F-4D97-AF65-F5344CB8AC3E}">
        <p14:creationId xmlns:p14="http://schemas.microsoft.com/office/powerpoint/2010/main" val="9909252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39427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แผนการสอนบูรณาการโครงงานเป็นฐาน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340768"/>
            <a:ext cx="3599929" cy="5256584"/>
          </a:xfrm>
        </p:spPr>
        <p:txBody>
          <a:bodyPr/>
          <a:lstStyle/>
          <a:p>
            <a:r>
              <a:rPr lang="th-TH" sz="4000" b="1" dirty="0" smtClean="0"/>
              <a:t>รหัสวิชา</a:t>
            </a:r>
          </a:p>
          <a:p>
            <a:r>
              <a:rPr lang="th-TH" sz="4000" b="1" dirty="0" smtClean="0"/>
              <a:t>รายวิชา</a:t>
            </a:r>
          </a:p>
          <a:p>
            <a:r>
              <a:rPr lang="th-TH" sz="4000" b="1" dirty="0" smtClean="0"/>
              <a:t>หน่วยกิต  (ท/ป/น)</a:t>
            </a:r>
          </a:p>
          <a:p>
            <a:r>
              <a:rPr lang="th-TH" sz="4000" b="1" dirty="0" smtClean="0"/>
              <a:t>เวลาเรียน</a:t>
            </a:r>
          </a:p>
          <a:p>
            <a:r>
              <a:rPr lang="th-TH" sz="4000" b="1" dirty="0" smtClean="0"/>
              <a:t>วัตถุประสงค์รายวิชา</a:t>
            </a:r>
          </a:p>
          <a:p>
            <a:r>
              <a:rPr lang="th-TH" sz="4000" b="1" dirty="0" smtClean="0"/>
              <a:t>สมรรถนะรายวิชา</a:t>
            </a:r>
          </a:p>
          <a:p>
            <a:r>
              <a:rPr lang="th-TH" sz="4000" b="1" dirty="0" smtClean="0"/>
              <a:t>คำอธิบายรายวิชา</a:t>
            </a:r>
            <a:endParaRPr lang="th-TH" sz="40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436096" y="1340768"/>
            <a:ext cx="359992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h-TH" sz="4000" b="1" kern="0" dirty="0" smtClean="0"/>
              <a:t>4</a:t>
            </a:r>
            <a:r>
              <a:rPr lang="en-US" sz="4000" b="1" kern="0" dirty="0" smtClean="0"/>
              <a:t>P</a:t>
            </a:r>
            <a:endParaRPr lang="th-TH" sz="4000" b="1" kern="0" dirty="0" smtClean="0"/>
          </a:p>
          <a:p>
            <a:r>
              <a:rPr lang="en-US" kern="0" dirty="0" smtClean="0"/>
              <a:t>Project</a:t>
            </a:r>
            <a:endParaRPr lang="th-TH" b="1" kern="0" dirty="0" smtClean="0"/>
          </a:p>
          <a:p>
            <a:r>
              <a:rPr lang="en-US" kern="0" dirty="0" smtClean="0"/>
              <a:t>Product</a:t>
            </a:r>
            <a:endParaRPr lang="th-TH" b="1" kern="0" dirty="0" smtClean="0"/>
          </a:p>
          <a:p>
            <a:r>
              <a:rPr lang="en-US" kern="0" dirty="0" smtClean="0"/>
              <a:t>Process</a:t>
            </a:r>
            <a:endParaRPr lang="th-TH" b="1" kern="0" dirty="0" smtClean="0"/>
          </a:p>
          <a:p>
            <a:r>
              <a:rPr lang="en-US" kern="0" dirty="0" smtClean="0"/>
              <a:t>Performance</a:t>
            </a:r>
            <a:endParaRPr lang="th-TH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88905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0"/>
            <a:ext cx="7380312" cy="1339427"/>
          </a:xfrm>
          <a:solidFill>
            <a:srgbClr val="FFC000"/>
          </a:solidFill>
        </p:spPr>
        <p:txBody>
          <a:bodyPr/>
          <a:lstStyle/>
          <a:p>
            <a:r>
              <a:rPr lang="th-TH" sz="5400" b="1" dirty="0" smtClean="0"/>
              <a:t>การวิเคราะห์หน่วยการสอน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24744"/>
            <a:ext cx="9144000" cy="573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61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0"/>
            <a:ext cx="7380312" cy="1339427"/>
          </a:xfrm>
          <a:solidFill>
            <a:srgbClr val="FFC000"/>
          </a:solidFill>
        </p:spPr>
        <p:txBody>
          <a:bodyPr/>
          <a:lstStyle/>
          <a:p>
            <a:r>
              <a:rPr lang="th-TH" b="1" dirty="0" smtClean="0"/>
              <a:t>จุดประสงค์รายวิชา  เพื่อให้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400" b="1" dirty="0"/>
              <a:t>1. มีความรู้ความเข้าใจเกี่ยวกับหลักการทำงานของโปรแกรมจัดพิมพ์เอกสาร</a:t>
            </a:r>
          </a:p>
          <a:p>
            <a:r>
              <a:rPr lang="th-TH" sz="4400" b="1" dirty="0"/>
              <a:t>2. ผลิตเอกสารโดยใช้โปรแกรมประเภทจัดพิมพ์เอกสาร</a:t>
            </a:r>
          </a:p>
          <a:p>
            <a:r>
              <a:rPr lang="th-TH" sz="4400" b="1" dirty="0"/>
              <a:t>3. มีคุณธรรม จริยธรรม และค่านิยมที่ดีในการใช้คอมพิวเตอร์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948150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สมรรถนะรายวิชา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3999" cy="562248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338932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0"/>
            <a:ext cx="7380312" cy="1339427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คำอธิบายรายวิชา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600200"/>
            <a:ext cx="6984305" cy="4997152"/>
          </a:xfrm>
        </p:spPr>
        <p:txBody>
          <a:bodyPr/>
          <a:lstStyle/>
          <a:p>
            <a:pPr algn="thaiDist"/>
            <a:r>
              <a:rPr lang="th-TH" sz="3600" b="1" dirty="0"/>
              <a:t>ศึกษาและปฏิบัติเกี่ยวกับหลักการทำงานของโปรแกรมจัดพิมพ์เอกสาร </a:t>
            </a:r>
            <a:r>
              <a:rPr lang="en-US" sz="3600" b="1" dirty="0"/>
              <a:t>(Word Processing) </a:t>
            </a:r>
            <a:r>
              <a:rPr lang="th-TH" sz="3600" b="1" dirty="0"/>
              <a:t>ในการพิมพ์และตกแต่ง  การสร้างตารางข้อมูล  การจัดทำเอกสารรูปแบบต่าง ๆ  หนังสือราชการ  จดหมายธุรกิจ  แผ่นพับ  เอกสารวิชาการ  การสร้างจดหมายเวียน  การพิมพ์ซองจดหมาย  การพิมพ์สมการคณิตศาสตร์  การพิมพ์เชิงอรรถ  การทำดัชนี  การพิมพ์เอกสารออกทาง</a:t>
            </a:r>
            <a:r>
              <a:rPr lang="th-TH" sz="3600" b="1" dirty="0" smtClean="0"/>
              <a:t>เครื่องพิมพ์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542787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5400" b="1" dirty="0" smtClean="0"/>
              <a:t>หน่วยการสอน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68760"/>
            <a:ext cx="9144000" cy="560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22807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4988"/>
            <a:ext cx="7380312" cy="1325780"/>
          </a:xfrm>
          <a:solidFill>
            <a:srgbClr val="FFC000"/>
          </a:solidFill>
        </p:spPr>
        <p:txBody>
          <a:bodyPr/>
          <a:lstStyle/>
          <a:p>
            <a:r>
              <a:rPr lang="th-TH" b="1" dirty="0" smtClean="0"/>
              <a:t>การวิเคราะห์หลักสูตร </a:t>
            </a:r>
            <a:r>
              <a:rPr lang="en-US" b="1" dirty="0" err="1" smtClean="0"/>
              <a:t>PjBL</a:t>
            </a:r>
            <a:r>
              <a:rPr lang="en-US" b="1" dirty="0" smtClean="0"/>
              <a:t> </a:t>
            </a:r>
            <a:r>
              <a:rPr lang="th-TH" b="1" dirty="0" smtClean="0"/>
              <a:t>เฉพาะหัวข้อ</a:t>
            </a:r>
            <a:endParaRPr lang="th-TH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5616624"/>
          </a:xfrm>
        </p:spPr>
      </p:pic>
    </p:spTree>
    <p:extLst>
      <p:ext uri="{BB962C8B-B14F-4D97-AF65-F5344CB8AC3E}">
        <p14:creationId xmlns:p14="http://schemas.microsoft.com/office/powerpoint/2010/main" val="14731369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หน่วยการเรียนรู้</a:t>
            </a:r>
            <a:endParaRPr lang="th-TH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8396303"/>
              </p:ext>
            </p:extLst>
          </p:nvPr>
        </p:nvGraphicFramePr>
        <p:xfrm>
          <a:off x="1691681" y="1340768"/>
          <a:ext cx="7452320" cy="56105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93955"/>
                <a:gridCol w="4617499"/>
                <a:gridCol w="698108"/>
                <a:gridCol w="698108"/>
                <a:gridCol w="744650"/>
              </a:tblGrid>
              <a:tr h="7200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bg1"/>
                          </a:solidFill>
                          <a:effectLst/>
                        </a:rPr>
                        <a:t>ลำดับที่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bg1"/>
                          </a:solidFill>
                          <a:effectLst/>
                        </a:rPr>
                        <a:t>ชื่อหน่วยการเรียนรู้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bg1"/>
                          </a:solidFill>
                          <a:effectLst/>
                        </a:rPr>
                        <a:t>เวลาเรียน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chemeClr val="bg1"/>
                          </a:solidFill>
                          <a:effectLst/>
                        </a:rPr>
                        <a:t>จำนวน (ชม.)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>
                    <a:solidFill>
                      <a:srgbClr val="C00000"/>
                    </a:solidFill>
                  </a:tcPr>
                </a:tc>
              </a:tr>
              <a:tr h="23618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bg1"/>
                          </a:solidFill>
                          <a:effectLst/>
                        </a:rPr>
                        <a:t>ทฤษฎี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bg1"/>
                          </a:solidFill>
                          <a:effectLst/>
                        </a:rPr>
                        <a:t>ปฏิบัติ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1716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</a:tr>
              <a:tr h="1440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</a:tr>
              <a:tr h="1722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26488" marR="2648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7168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b="1" dirty="0"/>
              <a:t>แผนการจัดการ</a:t>
            </a:r>
            <a:r>
              <a:rPr lang="th-TH" b="1" dirty="0" smtClean="0"/>
              <a:t>เรียนรู้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340768"/>
            <a:ext cx="6778625" cy="5328592"/>
          </a:xfrm>
        </p:spPr>
        <p:txBody>
          <a:bodyPr/>
          <a:lstStyle/>
          <a:p>
            <a:r>
              <a:rPr lang="th-TH" sz="3600" b="1" dirty="0" smtClean="0"/>
              <a:t>สาระสำคัญ</a:t>
            </a:r>
          </a:p>
          <a:p>
            <a:r>
              <a:rPr lang="th-TH" sz="3600" b="1" dirty="0" smtClean="0"/>
              <a:t>จุดประสงค์การเรียนรู้</a:t>
            </a:r>
          </a:p>
          <a:p>
            <a:r>
              <a:rPr lang="th-TH" sz="3600" b="1" dirty="0"/>
              <a:t>สาระการ</a:t>
            </a:r>
            <a:r>
              <a:rPr lang="th-TH" sz="3600" b="1" dirty="0" smtClean="0"/>
              <a:t>เรียนรู้</a:t>
            </a:r>
          </a:p>
          <a:p>
            <a:r>
              <a:rPr lang="th-TH" sz="3600" b="1" dirty="0"/>
              <a:t>สมรรถนะราย</a:t>
            </a:r>
            <a:r>
              <a:rPr lang="th-TH" sz="3600" b="1" dirty="0" smtClean="0"/>
              <a:t>หน่วย</a:t>
            </a:r>
          </a:p>
          <a:p>
            <a:r>
              <a:rPr lang="th-TH" sz="3600" b="1" dirty="0"/>
              <a:t>ขั้นการจัดการเรียนรู้แบบโครงงานเป็น</a:t>
            </a:r>
            <a:r>
              <a:rPr lang="th-TH" sz="3600" b="1" dirty="0" smtClean="0"/>
              <a:t>ฐาน</a:t>
            </a:r>
          </a:p>
          <a:p>
            <a:r>
              <a:rPr lang="th-TH" sz="3600" b="1" dirty="0"/>
              <a:t>กิจกรรมการเรียนรู้แบบโครงงานเป็น</a:t>
            </a:r>
            <a:r>
              <a:rPr lang="th-TH" sz="3600" b="1" dirty="0" smtClean="0"/>
              <a:t>ฐาน</a:t>
            </a:r>
          </a:p>
          <a:p>
            <a:r>
              <a:rPr lang="th-TH" sz="3600" b="1" dirty="0"/>
              <a:t>สื่อการเรียนรู้/แหล่งการ</a:t>
            </a:r>
            <a:r>
              <a:rPr lang="th-TH" sz="3600" b="1" dirty="0" smtClean="0"/>
              <a:t>เรียนรู้</a:t>
            </a:r>
          </a:p>
          <a:p>
            <a:r>
              <a:rPr lang="th-TH" sz="3600" b="1" dirty="0" smtClean="0"/>
              <a:t>การวัดประเมินผล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2785193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จุดประสงค์การเรียนรู้ </a:t>
            </a:r>
            <a:r>
              <a:rPr lang="en-US" sz="4800" b="1" dirty="0" err="1" smtClean="0"/>
              <a:t>PjBL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412776"/>
            <a:ext cx="6778625" cy="5184576"/>
          </a:xfrm>
        </p:spPr>
        <p:txBody>
          <a:bodyPr/>
          <a:lstStyle/>
          <a:p>
            <a:r>
              <a:rPr lang="th-TH" sz="3600" b="1" dirty="0" smtClean="0"/>
              <a:t>สาระสำคัญ</a:t>
            </a:r>
          </a:p>
          <a:p>
            <a:r>
              <a:rPr lang="th-TH" sz="3600" b="1" dirty="0" smtClean="0"/>
              <a:t>จุดประสงค์การเรียนรู้</a:t>
            </a:r>
          </a:p>
          <a:p>
            <a:pPr lvl="1"/>
            <a:r>
              <a:rPr lang="th-TH" sz="3200" b="1" dirty="0" smtClean="0"/>
              <a:t>จุดประสงค์ทั่วไป</a:t>
            </a:r>
          </a:p>
          <a:p>
            <a:pPr marL="457200" lvl="1" indent="0">
              <a:buNone/>
            </a:pPr>
            <a:r>
              <a:rPr lang="th-TH" sz="3200" b="1" dirty="0" smtClean="0"/>
              <a:t>.....................................................</a:t>
            </a:r>
            <a:br>
              <a:rPr lang="th-TH" sz="3200" b="1" dirty="0" smtClean="0"/>
            </a:br>
            <a:r>
              <a:rPr lang="th-TH" sz="3200" b="1" dirty="0" smtClean="0"/>
              <a:t>(เปิดดูจากหลักสูตร)</a:t>
            </a:r>
          </a:p>
          <a:p>
            <a:pPr lvl="1"/>
            <a:r>
              <a:rPr lang="th-TH" sz="3200" b="1" dirty="0" smtClean="0"/>
              <a:t>จุดประสงค์เชิงพฤติกรรม</a:t>
            </a:r>
            <a:br>
              <a:rPr lang="th-TH" sz="3200" b="1" dirty="0" smtClean="0"/>
            </a:br>
            <a:r>
              <a:rPr lang="th-TH" sz="3200" b="1" dirty="0"/>
              <a:t>เมื่อศึกษาเรื่องนี้แล้วผู้เรียนต้อง</a:t>
            </a:r>
            <a:r>
              <a:rPr lang="th-TH" sz="3200" b="1" dirty="0" smtClean="0"/>
              <a:t>สามารถ</a:t>
            </a:r>
          </a:p>
          <a:p>
            <a:pPr marL="457200" lvl="1" indent="0">
              <a:buNone/>
            </a:pPr>
            <a:r>
              <a:rPr lang="th-TH" sz="3200" b="1" dirty="0" smtClean="0"/>
              <a:t>.....................................................</a:t>
            </a:r>
            <a:r>
              <a:rPr lang="th-TH" dirty="0"/>
              <a:t/>
            </a:r>
            <a:br>
              <a:rPr lang="th-TH" dirty="0"/>
            </a:br>
            <a:r>
              <a:rPr lang="th-TH" sz="3200" b="1" dirty="0" smtClean="0"/>
              <a:t>(วิเคราะห์ตามตารางวิเคราะห์หลักสูตร)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196394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การวิเคราะห์วัตถุประสงค์เชิงพฤติกรรม</a:t>
            </a:r>
            <a:endParaRPr lang="th-TH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597738"/>
              </p:ext>
            </p:extLst>
          </p:nvPr>
        </p:nvGraphicFramePr>
        <p:xfrm>
          <a:off x="0" y="1124744"/>
          <a:ext cx="9143999" cy="57332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6808"/>
                <a:gridCol w="493381"/>
                <a:gridCol w="493381"/>
                <a:gridCol w="493381"/>
                <a:gridCol w="493381"/>
                <a:gridCol w="493381"/>
                <a:gridCol w="493381"/>
                <a:gridCol w="493381"/>
                <a:gridCol w="493381"/>
                <a:gridCol w="493381"/>
                <a:gridCol w="493381"/>
                <a:gridCol w="493381"/>
              </a:tblGrid>
              <a:tr h="49584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                                                           </a:t>
                      </a:r>
                      <a:r>
                        <a:rPr lang="th-TH" sz="3200" b="1" dirty="0" smtClean="0">
                          <a:solidFill>
                            <a:schemeClr val="accent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พฤติกรรม       </a:t>
                      </a:r>
                      <a:r>
                        <a:rPr lang="th-TH" sz="3200" b="1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พฤติกรรม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          </a:t>
                      </a:r>
                      <a:endParaRPr lang="th-TH" sz="3200" b="1" dirty="0" smtClean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ชื่อ</a:t>
                      </a: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พุทธิพิสัย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ทักษะพิสัย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จิตพิสัย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ลำดับความสำคัญ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th-TH" sz="32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จำนวนคาบ</a:t>
                      </a:r>
                      <a:endParaRPr lang="en-US" sz="2800" b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</a:tr>
              <a:tr h="2262312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ความรู้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ความข้าใจ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นำไปใช้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วิเคราะห์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สังเคราะห์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ประเมินค่า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vert="vert27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958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0" dirty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58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0" dirty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58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0" dirty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58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0" dirty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5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0" dirty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5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ลำดับความสำคัญ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0" dirty="0">
                        <a:effectLst/>
                        <a:latin typeface="TH SarabunPSK" panose="020B0500040200020003" pitchFamily="34" charset="-34"/>
                        <a:ea typeface="Times New Roman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Line 1"/>
          <p:cNvSpPr>
            <a:spLocks noChangeShapeType="1"/>
          </p:cNvSpPr>
          <p:nvPr/>
        </p:nvSpPr>
        <p:spPr bwMode="auto">
          <a:xfrm>
            <a:off x="0" y="1124744"/>
            <a:ext cx="3635896" cy="27363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630664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8072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การบ่งบอกเชิงพฤติกรรม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87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1382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สมรรถนะรายวิชา/รายหน่วย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340768"/>
            <a:ext cx="6778625" cy="5184576"/>
          </a:xfrm>
        </p:spPr>
        <p:txBody>
          <a:bodyPr/>
          <a:lstStyle/>
          <a:p>
            <a:r>
              <a:rPr lang="th-TH" sz="4400" b="1" dirty="0" smtClean="0"/>
              <a:t>สาระการเรียนรู้ </a:t>
            </a:r>
            <a:r>
              <a:rPr lang="en-US" sz="4400" b="1" dirty="0" err="1" smtClean="0"/>
              <a:t>PjBL</a:t>
            </a:r>
            <a:endParaRPr lang="en-US" sz="4400" b="1" dirty="0" smtClean="0"/>
          </a:p>
          <a:p>
            <a:pPr lvl="1"/>
            <a:r>
              <a:rPr lang="th-TH" sz="3200" b="1" dirty="0" smtClean="0"/>
              <a:t>ชิ้นงาน </a:t>
            </a:r>
            <a:r>
              <a:rPr lang="en-US" sz="3200" b="1" dirty="0" smtClean="0"/>
              <a:t>(Product)</a:t>
            </a:r>
            <a:endParaRPr lang="th-TH" sz="3200" b="1" dirty="0" smtClean="0"/>
          </a:p>
          <a:p>
            <a:pPr lvl="1"/>
            <a:r>
              <a:rPr lang="th-TH" sz="3200" b="1" dirty="0" smtClean="0"/>
              <a:t>กระบวนการ </a:t>
            </a:r>
            <a:r>
              <a:rPr lang="en-US" sz="3200" b="1" dirty="0" smtClean="0"/>
              <a:t>(Process) </a:t>
            </a:r>
          </a:p>
          <a:p>
            <a:pPr lvl="1"/>
            <a:r>
              <a:rPr lang="en-US" sz="3200" b="1" dirty="0" err="1" smtClean="0"/>
              <a:t>PjBL</a:t>
            </a:r>
            <a:r>
              <a:rPr lang="en-US" sz="3200" b="1" dirty="0" smtClean="0"/>
              <a:t> </a:t>
            </a:r>
            <a:r>
              <a:rPr lang="th-TH" sz="3200" b="1" dirty="0" smtClean="0"/>
              <a:t>เต็มรายวิชา</a:t>
            </a:r>
          </a:p>
          <a:p>
            <a:pPr lvl="1"/>
            <a:r>
              <a:rPr lang="en-US" sz="3200" b="1" dirty="0" err="1" smtClean="0"/>
              <a:t>PjBL</a:t>
            </a:r>
            <a:r>
              <a:rPr lang="en-US" sz="3200" b="1" dirty="0" smtClean="0"/>
              <a:t> </a:t>
            </a:r>
            <a:r>
              <a:rPr lang="th-TH" sz="3200" b="1" dirty="0" smtClean="0"/>
              <a:t>บางหน่วย</a:t>
            </a:r>
          </a:p>
          <a:p>
            <a:r>
              <a:rPr lang="th-TH" sz="4000" b="1" dirty="0" smtClean="0"/>
              <a:t>สมรรถนะ </a:t>
            </a:r>
            <a:r>
              <a:rPr lang="en-US" sz="4000" b="1" dirty="0" smtClean="0"/>
              <a:t>(Performance)</a:t>
            </a:r>
            <a:endParaRPr lang="th-TH" sz="4000" b="1" dirty="0" smtClean="0"/>
          </a:p>
          <a:p>
            <a:pPr lvl="1"/>
            <a:r>
              <a:rPr lang="th-TH" sz="3200" b="1" dirty="0" smtClean="0"/>
              <a:t>สมรรถนะหลัก   (ระบุในหลักสูตร/รายวิชา)</a:t>
            </a:r>
          </a:p>
          <a:p>
            <a:pPr lvl="1"/>
            <a:r>
              <a:rPr lang="th-TH" sz="3200" b="1" dirty="0" smtClean="0"/>
              <a:t>สมรรถนะย่อย   (อาจเพิ่มเติมเฉพาะวิชา)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736886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42627" y="-6198"/>
            <a:ext cx="7380311" cy="1346966"/>
          </a:xfrm>
          <a:solidFill>
            <a:srgbClr val="FFC000"/>
          </a:solidFill>
        </p:spPr>
        <p:txBody>
          <a:bodyPr/>
          <a:lstStyle/>
          <a:p>
            <a:r>
              <a:rPr lang="th-TH" altLang="th-TH" b="1" dirty="0" smtClean="0"/>
              <a:t>ขั้นตอนการเรียนรู้แบบโครงงานเป็นฐาน</a:t>
            </a:r>
            <a:endParaRPr lang="en-US" altLang="th-TH" b="1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8175" y="1600200"/>
            <a:ext cx="6778625" cy="4781128"/>
          </a:xfrm>
        </p:spPr>
        <p:txBody>
          <a:bodyPr/>
          <a:lstStyle/>
          <a:p>
            <a:r>
              <a:rPr lang="th-TH" altLang="th-TH" sz="4400" b="1" dirty="0"/>
              <a:t>การเตรียมความพร้อม</a:t>
            </a:r>
          </a:p>
          <a:p>
            <a:r>
              <a:rPr lang="th-TH" altLang="th-TH" sz="4400" b="1" dirty="0"/>
              <a:t>การกำหนดและเลือกหัวข้อ</a:t>
            </a:r>
          </a:p>
          <a:p>
            <a:r>
              <a:rPr lang="th-TH" altLang="th-TH" sz="4400" b="1" dirty="0"/>
              <a:t>การเขียนเค้าโครงของโครงงาน</a:t>
            </a:r>
          </a:p>
          <a:p>
            <a:r>
              <a:rPr lang="th-TH" altLang="th-TH" sz="4400" b="1" dirty="0"/>
              <a:t>การปฏิบัติโครงงาน </a:t>
            </a:r>
          </a:p>
          <a:p>
            <a:r>
              <a:rPr lang="th-TH" altLang="th-TH" sz="4400" b="1" dirty="0"/>
              <a:t>การนำเสนอผลงาน</a:t>
            </a:r>
          </a:p>
          <a:p>
            <a:r>
              <a:rPr lang="th-TH" altLang="th-TH" sz="4400" b="1" dirty="0"/>
              <a:t>การประเมินผล</a:t>
            </a:r>
            <a:endParaRPr lang="en-US" alt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1748116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b="1" dirty="0"/>
              <a:t>กิจกรรมการ</a:t>
            </a:r>
            <a:r>
              <a:rPr lang="th-TH" b="1" dirty="0" smtClean="0"/>
              <a:t>เรียนรู้แบบโครงงานเป็นฐาน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060156"/>
              </p:ext>
            </p:extLst>
          </p:nvPr>
        </p:nvGraphicFramePr>
        <p:xfrm>
          <a:off x="1763688" y="1340768"/>
          <a:ext cx="7380312" cy="55459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78112"/>
                <a:gridCol w="3702200"/>
              </a:tblGrid>
              <a:tr h="5198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</a:rPr>
                        <a:t>กิจกรรมครู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>
                    <a:solidFill>
                      <a:srgbClr val="D6A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</a:rPr>
                        <a:t>กิจกรรมนักเรียน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>
                    <a:solidFill>
                      <a:srgbClr val="D6A300"/>
                    </a:solidFill>
                  </a:tcPr>
                </a:tc>
              </a:tr>
              <a:tr h="1249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</a:tr>
              <a:tr h="1249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</a:tr>
              <a:tr h="1249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</a:tr>
              <a:tr h="1249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0664" marR="50664" marT="0" marB="0" anchor="b">
                    <a:solidFill>
                      <a:srgbClr val="FDE1B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3783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9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การวัดผลและประเมินผล</a:t>
            </a:r>
            <a:r>
              <a:rPr lang="th-TH" sz="4800" b="1" baseline="0" dirty="0" smtClean="0"/>
              <a:t> </a:t>
            </a:r>
            <a:r>
              <a:rPr lang="en-US" sz="4800" b="1" baseline="0" dirty="0" err="1" smtClean="0"/>
              <a:t>PjBL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268760"/>
            <a:ext cx="6778625" cy="5328592"/>
          </a:xfrm>
        </p:spPr>
        <p:txBody>
          <a:bodyPr/>
          <a:lstStyle/>
          <a:p>
            <a:r>
              <a:rPr lang="th-TH" sz="4400" b="1" dirty="0" smtClean="0"/>
              <a:t>แบบการประเมินการปฏิบัติงาน</a:t>
            </a:r>
          </a:p>
          <a:p>
            <a:r>
              <a:rPr lang="th-TH" sz="4400" b="1" dirty="0" smtClean="0"/>
              <a:t>แบบประเมินโครงงาน</a:t>
            </a:r>
          </a:p>
          <a:p>
            <a:r>
              <a:rPr lang="th-TH" sz="4400" b="1" dirty="0" smtClean="0"/>
              <a:t>แบบประเมินกระบวนการทำงานกลุ่ม</a:t>
            </a:r>
          </a:p>
          <a:p>
            <a:r>
              <a:rPr lang="th-TH" sz="4400" b="1" dirty="0" smtClean="0"/>
              <a:t>แบบการนำเสนอผลงาน</a:t>
            </a:r>
          </a:p>
          <a:p>
            <a:r>
              <a:rPr lang="th-TH" sz="4400" b="1" dirty="0" smtClean="0"/>
              <a:t>แบบการประเมินผลงาน</a:t>
            </a:r>
          </a:p>
          <a:p>
            <a:r>
              <a:rPr lang="th-TH" sz="4400" b="1" dirty="0" smtClean="0"/>
              <a:t>แบบทดสอบ ฯ </a:t>
            </a:r>
          </a:p>
          <a:p>
            <a:r>
              <a:rPr lang="th-TH" sz="4400" b="1" dirty="0" smtClean="0"/>
              <a:t>ฯลฯ</a:t>
            </a:r>
            <a:endParaRPr 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6180753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268760"/>
          </a:xfrm>
          <a:solidFill>
            <a:schemeClr val="accent1"/>
          </a:solidFill>
        </p:spPr>
        <p:txBody>
          <a:bodyPr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การประเมินการปฏิบัติงานโครงงาน</a:t>
            </a:r>
            <a:endParaRPr lang="en-US" sz="4400" dirty="0" smtClean="0">
              <a:solidFill>
                <a:schemeClr val="tx2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288512"/>
              </p:ext>
            </p:extLst>
          </p:nvPr>
        </p:nvGraphicFramePr>
        <p:xfrm>
          <a:off x="1835696" y="1251258"/>
          <a:ext cx="7308304" cy="5578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4009907"/>
                <a:gridCol w="1304246"/>
                <a:gridCol w="1274071"/>
              </a:tblGrid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ลำดับ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ขั้นตอนการทำโครงงาน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เกณฑ์ประเมิน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ผลการประเมิน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การเตรียมความพร้อมโครงงาน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effectLst/>
                        </a:rPr>
                        <a:t>20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การเสนอหัวข้อโครงงาน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effectLst/>
                        </a:rPr>
                        <a:t>10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การจัดทำโครงงาน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effectLst/>
                        </a:rPr>
                        <a:t>20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en-US" sz="2400" b="1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การนำเสนอโครงงาน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effectLst/>
                        </a:rPr>
                        <a:t>10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2400" b="1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การปรับปรุงแก้ไข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10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675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en-US" sz="2400" b="1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การประเมินตามสภาพจริง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30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675075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รวม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100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 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6197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980728"/>
          </a:xfrm>
          <a:solidFill>
            <a:schemeClr val="accent1"/>
          </a:solidFill>
        </p:spPr>
        <p:txBody>
          <a:bodyPr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การประเมินโครงงาน</a:t>
            </a:r>
            <a:endParaRPr lang="en-US" sz="4400" b="1" dirty="0" smtClean="0">
              <a:solidFill>
                <a:schemeClr val="tx2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233211"/>
              </p:ext>
            </p:extLst>
          </p:nvPr>
        </p:nvGraphicFramePr>
        <p:xfrm>
          <a:off x="1763688" y="980729"/>
          <a:ext cx="7380312" cy="5898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2839"/>
                <a:gridCol w="4163752"/>
                <a:gridCol w="1317097"/>
                <a:gridCol w="1286624"/>
              </a:tblGrid>
              <a:tr h="71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ลำดับ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ขั้นตอน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เกณฑ์ประเมิน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ผลการประเมิน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1.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ชื่อเรื่องโครงงาน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2.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วัตถุประสงค์โครงงาน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3.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ปัญหาอันนำมาสู่โครงงาน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4.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หลักการและเหตุผลโครงงาน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5.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ข้อมูลและเอกสารประกอบการทำโครงงาน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10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6.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วิธีการดำเนินการ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10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7.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ขั้นตอนการดำเนินการ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8.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ขั้นตอนการนำเสนอ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10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9.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ขั้นตอนการปรับปรุงแก้ไข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10.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เอกสารคู่มือโครงการ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11.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ความถูกต้องของการอ้างอิง ข้อมูลและเอกสาร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12.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ผลสำเร็จของโครงการ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30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7481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คะแนนรวม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</a:rPr>
                        <a:t>100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072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0"/>
            <a:ext cx="7452320" cy="1340768"/>
          </a:xfrm>
          <a:solidFill>
            <a:srgbClr val="FFC000"/>
          </a:solidFill>
        </p:spPr>
        <p:txBody>
          <a:bodyPr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แบบประเมินกระบวนการทำงานกลุ่ม</a:t>
            </a:r>
            <a:endParaRPr lang="en-US" sz="4400" b="1" dirty="0" smtClean="0">
              <a:solidFill>
                <a:schemeClr val="tx2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1628800"/>
            <a:ext cx="717435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9186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143000"/>
          </a:xfrm>
          <a:solidFill>
            <a:srgbClr val="FFC000"/>
          </a:solidFill>
        </p:spPr>
        <p:txBody>
          <a:bodyPr/>
          <a:lstStyle/>
          <a:p>
            <a:r>
              <a:rPr lang="th-TH" b="1" dirty="0"/>
              <a:t>แบบประเมินการนำเสนอ</a:t>
            </a:r>
            <a:r>
              <a:rPr lang="th-TH" b="1" dirty="0" smtClean="0"/>
              <a:t>ผลงาน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1298556"/>
            <a:ext cx="728186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1849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196752"/>
          </a:xfrm>
          <a:solidFill>
            <a:srgbClr val="FFC000"/>
          </a:solidFill>
        </p:spPr>
        <p:txBody>
          <a:bodyPr/>
          <a:lstStyle/>
          <a:p>
            <a:r>
              <a:rPr lang="th-TH" b="1" dirty="0"/>
              <a:t>แบบประเมินผล</a:t>
            </a:r>
            <a:r>
              <a:rPr lang="th-TH" b="1" dirty="0" smtClean="0"/>
              <a:t>งาน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535131"/>
              </p:ext>
            </p:extLst>
          </p:nvPr>
        </p:nvGraphicFramePr>
        <p:xfrm>
          <a:off x="1763688" y="1124741"/>
          <a:ext cx="7380311" cy="57332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621"/>
                <a:gridCol w="3376811"/>
                <a:gridCol w="486054"/>
                <a:gridCol w="486054"/>
                <a:gridCol w="486054"/>
                <a:gridCol w="486054"/>
                <a:gridCol w="1547663"/>
              </a:tblGrid>
              <a:tr h="7166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ข้อที่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รายการประเมิน</a:t>
                      </a:r>
                      <a:endParaRPr lang="en-US" sz="1800" b="1" dirty="0">
                        <a:effectLst/>
                        <a:latin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คะแนน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หมายเหตุ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</a:tr>
              <a:tr h="71665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4400" b="1" dirty="0" smtClean="0">
                          <a:effectLst/>
                          <a:latin typeface="Cordia New"/>
                          <a:ea typeface="Cordia New"/>
                          <a:cs typeface="Angsana New"/>
                        </a:rPr>
                        <a:t>4</a:t>
                      </a:r>
                      <a:endParaRPr lang="en-US" sz="44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4400" b="1" dirty="0" smtClean="0">
                          <a:effectLst/>
                          <a:latin typeface="Cordia New"/>
                          <a:ea typeface="Cordia New"/>
                          <a:cs typeface="Angsana New"/>
                        </a:rPr>
                        <a:t>3</a:t>
                      </a:r>
                      <a:endParaRPr lang="en-US" sz="44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4400" b="1" dirty="0" smtClean="0">
                          <a:effectLst/>
                          <a:latin typeface="Cordia New"/>
                          <a:ea typeface="Cordia New"/>
                          <a:cs typeface="Angsana New"/>
                        </a:rPr>
                        <a:t>2</a:t>
                      </a:r>
                      <a:endParaRPr lang="en-US" sz="44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4400" b="1" dirty="0" smtClean="0">
                          <a:effectLst/>
                          <a:latin typeface="Cordia New"/>
                          <a:ea typeface="Cordia New"/>
                          <a:cs typeface="Angsana New"/>
                        </a:rPr>
                        <a:t>1</a:t>
                      </a:r>
                      <a:endParaRPr lang="en-US" sz="44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5832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1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2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3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4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5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ความถูกต้องของเนื้อหา</a:t>
                      </a:r>
                      <a:endParaRPr lang="en-US" sz="3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ความประณีตสวยงาม</a:t>
                      </a:r>
                      <a:endParaRPr lang="en-US" sz="3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ความคิดริเริ่มสร้างสรรค์</a:t>
                      </a:r>
                      <a:endParaRPr lang="en-US" sz="3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สาระประโยชน์</a:t>
                      </a:r>
                      <a:endParaRPr lang="en-US" sz="3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……………………………….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 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DE1B9"/>
                    </a:solidFill>
                  </a:tcPr>
                </a:tc>
              </a:tr>
              <a:tr h="716658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/>
                        </a:rPr>
                        <a:t>รวม</a:t>
                      </a:r>
                      <a:endParaRPr lang="en-US" sz="3200" b="1" dirty="0">
                        <a:effectLst/>
                        <a:latin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DE1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 </a:t>
                      </a:r>
                      <a:endParaRPr lang="en-US" sz="32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rgbClr val="FDE1B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2960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0"/>
            <a:ext cx="7452320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000" b="1" dirty="0" smtClean="0"/>
              <a:t>เกณฑ์การประเมินแบบรูบริค</a:t>
            </a:r>
            <a:r>
              <a:rPr lang="th-TH" sz="4000" b="1" baseline="0" dirty="0" smtClean="0"/>
              <a:t> </a:t>
            </a:r>
            <a:r>
              <a:rPr lang="en-US" sz="4000" b="1" baseline="0" dirty="0" smtClean="0"/>
              <a:t>(Rubric)</a:t>
            </a:r>
            <a:endParaRPr lang="th-TH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667119"/>
              </p:ext>
            </p:extLst>
          </p:nvPr>
        </p:nvGraphicFramePr>
        <p:xfrm>
          <a:off x="1691682" y="1268761"/>
          <a:ext cx="7452319" cy="55892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50799"/>
                <a:gridCol w="1163100"/>
                <a:gridCol w="1163100"/>
                <a:gridCol w="1163100"/>
                <a:gridCol w="1268506"/>
                <a:gridCol w="1143714"/>
              </a:tblGrid>
              <a:tr h="1284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</a:rPr>
                        <a:t>ระดับคะแนน</a:t>
                      </a:r>
                      <a:endParaRPr lang="en-US" sz="3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 </a:t>
                      </a:r>
                      <a:r>
                        <a:rPr lang="th-TH" sz="2800" b="1" dirty="0" smtClean="0">
                          <a:effectLst/>
                        </a:rPr>
                        <a:t>เกณฑ์</a:t>
                      </a:r>
                      <a:endParaRPr lang="en-US" sz="32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>
                    <a:solidFill>
                      <a:srgbClr val="D6A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4</a:t>
                      </a:r>
                      <a:endParaRPr lang="en-US" sz="40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 anchor="ctr">
                    <a:solidFill>
                      <a:srgbClr val="D6A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3</a:t>
                      </a:r>
                      <a:endParaRPr lang="en-US" sz="40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 anchor="ctr">
                    <a:solidFill>
                      <a:srgbClr val="D6A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2</a:t>
                      </a:r>
                      <a:endParaRPr lang="en-US" sz="40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 anchor="ctr">
                    <a:solidFill>
                      <a:srgbClr val="D6A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1</a:t>
                      </a:r>
                      <a:endParaRPr lang="en-US" sz="40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 anchor="ctr">
                    <a:solidFill>
                      <a:srgbClr val="D6A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</a:rPr>
                        <a:t>คะแนน</a:t>
                      </a:r>
                      <a:endParaRPr lang="en-US" sz="40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 anchor="ctr">
                    <a:solidFill>
                      <a:srgbClr val="D6A300"/>
                    </a:solidFill>
                  </a:tcPr>
                </a:tc>
              </a:tr>
              <a:tr h="2186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effectLst/>
                        </a:rPr>
                        <a:t>การปฏิบัติงาน</a:t>
                      </a:r>
                      <a:endParaRPr lang="en-US" sz="36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ทำงานบรรลุผลตามวัตถุประสงค์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ทำงานตามขั้นตอนแต่ยังไม่สมบูรณ์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ทำงานตามขั้นตอนแต่ตัองแก้ไข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ทำงานไม่ตามขั้นตอน และต้องปรับปรุง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</a:tr>
              <a:tr h="1631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effectLst/>
                        </a:rPr>
                        <a:t>การนำเสนอ</a:t>
                      </a:r>
                      <a:endParaRPr lang="en-US" sz="36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นำเสนอได้อย่างสมบูรณ์แบบ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นำเสนอได้ดีแต่ไม่สมบูรณ์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นำเสนอดีแต่ต้องแก้ไข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effectLst/>
                          <a:latin typeface="DilleniaUPC"/>
                          <a:ea typeface="Times New Roman"/>
                          <a:cs typeface="Angsana New"/>
                        </a:rPr>
                        <a:t>ยังต้องปรับปรุง</a:t>
                      </a:r>
                      <a:endParaRPr lang="en-US" sz="2400" b="1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</a:tr>
              <a:tr h="4864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0">
                          <a:effectLst/>
                        </a:rPr>
                        <a:t> </a:t>
                      </a:r>
                      <a:endParaRPr lang="en-US" sz="3600" b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คะแนนรวม</a:t>
                      </a: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DilleniaUPC"/>
                        <a:ea typeface="Times New Roman"/>
                        <a:cs typeface="Angsana New"/>
                      </a:endParaRPr>
                    </a:p>
                  </a:txBody>
                  <a:tcPr marL="60079" marR="6007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378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0"/>
            <a:ext cx="7380312" cy="1267419"/>
          </a:xfrm>
          <a:solidFill>
            <a:srgbClr val="FFC000"/>
          </a:solidFill>
        </p:spPr>
        <p:txBody>
          <a:bodyPr/>
          <a:lstStyle/>
          <a:p>
            <a:r>
              <a:rPr lang="th-TH" b="1" dirty="0" smtClean="0"/>
              <a:t>การประเมินโครงงานประเภทสิ่งประดิษฐ์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268760"/>
            <a:ext cx="7452320" cy="5472608"/>
          </a:xfrm>
        </p:spPr>
        <p:txBody>
          <a:bodyPr/>
          <a:lstStyle/>
          <a:p>
            <a:r>
              <a:rPr lang="th-TH" sz="3000" b="1" dirty="0"/>
              <a:t> 8.1  สิ่งประดิษฐ์ด้านพัฒนาคุณภาพชีวิต                          </a:t>
            </a:r>
          </a:p>
          <a:p>
            <a:r>
              <a:rPr lang="th-TH" sz="3000" b="1" dirty="0"/>
              <a:t> 8.2  สิ่งประดิษฐ์ด้านการประกอบอาชีพ                            </a:t>
            </a:r>
          </a:p>
          <a:p>
            <a:r>
              <a:rPr lang="th-TH" sz="3000" b="1" dirty="0"/>
              <a:t> 8.3  สิ่งประดิษฐ์ด้านผลิตภัณฑ์สำเร็จรูป                       </a:t>
            </a:r>
          </a:p>
          <a:p>
            <a:r>
              <a:rPr lang="th-TH" sz="3000" b="1" dirty="0"/>
              <a:t> 8.4  สิ่งประดิษฐ์ด้านพลังงานและสิ่งแวดล้อม                      </a:t>
            </a:r>
          </a:p>
          <a:p>
            <a:r>
              <a:rPr lang="th-TH" sz="3000" b="1" dirty="0"/>
              <a:t> 8.5  สิ่งประดิษฐ์ด้านการป้องกันและบรรเทาสาธารณภัย </a:t>
            </a:r>
          </a:p>
          <a:p>
            <a:r>
              <a:rPr lang="th-TH" sz="3000" b="1" dirty="0"/>
              <a:t> 8.6  สิ่งประดิษฐ์ด้านนวัตกรรมซอฟต์แวร์</a:t>
            </a:r>
          </a:p>
          <a:p>
            <a:r>
              <a:rPr lang="th-TH" sz="3000" b="1" dirty="0"/>
              <a:t> 8.7  สิ่งประดิษฐ์ด้านการแพทย์และอาชีวอนามัย</a:t>
            </a:r>
          </a:p>
          <a:p>
            <a:r>
              <a:rPr lang="th-TH" sz="3000" b="1" dirty="0"/>
              <a:t> 8.8  สิ่งประดิษฐ์ด้านผลิตภัณฑ์อาหาร</a:t>
            </a:r>
          </a:p>
          <a:p>
            <a:r>
              <a:rPr lang="th-TH" sz="3000" b="1" dirty="0"/>
              <a:t> 8.9 สิ่งประดิษฐ์ด้านเทคโนโลยีการเกษตร</a:t>
            </a:r>
          </a:p>
          <a:p>
            <a:r>
              <a:rPr lang="th-TH" sz="3000" b="1" dirty="0"/>
              <a:t> 8.10 สิ่งประดิษฐ์ด้านหัตถศิลป์ </a:t>
            </a:r>
          </a:p>
        </p:txBody>
      </p:sp>
    </p:spTree>
    <p:extLst>
      <p:ext uri="{BB962C8B-B14F-4D97-AF65-F5344CB8AC3E}">
        <p14:creationId xmlns:p14="http://schemas.microsoft.com/office/powerpoint/2010/main" val="34363318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rgbClr val="FFC000"/>
          </a:solidFill>
        </p:spPr>
        <p:txBody>
          <a:bodyPr/>
          <a:lstStyle/>
          <a:p>
            <a:r>
              <a:rPr lang="th-TH" sz="4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แบบประเมินโครงงานสิ่งประดิษฐ์</a:t>
            </a:r>
            <a:endParaRPr lang="th-TH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88103"/>
              </p:ext>
            </p:extLst>
          </p:nvPr>
        </p:nvGraphicFramePr>
        <p:xfrm>
          <a:off x="31065" y="488012"/>
          <a:ext cx="9180512" cy="63699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710825"/>
                <a:gridCol w="1234408"/>
                <a:gridCol w="1235279"/>
              </a:tblGrid>
              <a:tr h="3349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รายละเอียดการให้คะแนนสิ่งประดิษฐ์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0073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น้ำหนักคะแนน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0073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ผลการประเมิน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0073B2"/>
                    </a:solidFill>
                  </a:tcPr>
                </a:tc>
              </a:tr>
              <a:tr h="53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1.ข้อกำหนดคุณสมบัติของสิ่งประดิษฐ์ (30 คะแนน)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1.1 ความแปลกใหม่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1.2 ความคิดริเริ่มสร้างสรรค์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1.3 สามารถนำไปใช้งานได้จริง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1.4 ใช้วัสดุอุปกรณ์ที่ผลิตที่เหมาะสม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1.5 วัสดุ/วัตถุดิบที่ใช้มีความปลอดภัย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53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spc="-1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ความเหมาะสมของสิ่งประดิษฐ์ในด้านการออกแบบ  (30 คะแนน)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2.1 รูปแบบเหมาะสม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2.2 </a:t>
                      </a: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เทคนิคการออกแบบ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2.3 ความน่าสนใจ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2.4 ความชาญฉลาดในการประดิษฐ์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2.5 ความสอดคล้องกับการนำไปใช้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53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</a:t>
                      </a: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คุณค่าของสิ่งประดิษฐ์ (30 คะแนน)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3.1 ประโยชน์การใช้งาน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3.2 ประสิทธิภาพ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3.3 ประสิทธิผล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3.4 สามารถพัฒนาไปสู่เชิงธุรกิจหรืออุตสาหกรรมได้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3.5 สามารถพัฒนาต่อยอดในเชิงนวัตกรรมได้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53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4.เอกสารประกอบการนำเสนอผลงาน (10 คะแนน)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4.1 เอกสารคู่มือการใช้งาน/การนำไปปฏิบัติ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4.2 เอกสารการนำเสนอผลงาน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 anchor="ctr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  <a:tr h="265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รวมคะแนนชิ้นงาน/สิ่งประดิษฐ์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ordia New"/>
                        <a:cs typeface="TH SarabunPSK" panose="020B0500040200020003" pitchFamily="34" charset="-34"/>
                      </a:endParaRPr>
                    </a:p>
                  </a:txBody>
                  <a:tcPr marL="62332" marR="62332" marT="0" marB="0">
                    <a:solidFill>
                      <a:srgbClr val="FDE1B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0253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9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000" b="1" dirty="0" smtClean="0"/>
              <a:t>(ร่าง) เกณฑ์การประเมิน สมศ.รอบสี่ กับ </a:t>
            </a:r>
            <a:r>
              <a:rPr lang="en-US" sz="4000" b="1" dirty="0" err="1" smtClean="0"/>
              <a:t>PjBL</a:t>
            </a:r>
            <a:endParaRPr lang="th-TH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340768"/>
            <a:ext cx="7378087" cy="5517232"/>
          </a:xfrm>
        </p:spPr>
      </p:pic>
    </p:spTree>
    <p:extLst>
      <p:ext uri="{BB962C8B-B14F-4D97-AF65-F5344CB8AC3E}">
        <p14:creationId xmlns:p14="http://schemas.microsoft.com/office/powerpoint/2010/main" val="39610878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000" b="1" dirty="0" smtClean="0"/>
              <a:t>แบบประเมินผลการใช้ประโยชน์ </a:t>
            </a:r>
            <a:r>
              <a:rPr lang="en-US" sz="4000" b="1" dirty="0" err="1" smtClean="0"/>
              <a:t>PjBL</a:t>
            </a:r>
            <a:r>
              <a:rPr lang="en-US" sz="4000" b="1" dirty="0" smtClean="0"/>
              <a:t> </a:t>
            </a:r>
            <a:r>
              <a:rPr lang="th-TH" sz="4000" b="1" dirty="0" smtClean="0"/>
              <a:t>(สมศ.)</a:t>
            </a:r>
            <a:br>
              <a:rPr lang="th-TH" sz="4000" b="1" dirty="0" smtClean="0"/>
            </a:br>
            <a:r>
              <a:rPr lang="en-US" sz="2400" b="1" dirty="0"/>
              <a:t>[  ] </a:t>
            </a:r>
            <a:r>
              <a:rPr lang="th-TH" sz="2400" b="1" dirty="0"/>
              <a:t>ระดับสถานศึกษา   </a:t>
            </a:r>
            <a:r>
              <a:rPr lang="en-US" sz="2400" b="1" dirty="0"/>
              <a:t>[  ] </a:t>
            </a:r>
            <a:r>
              <a:rPr lang="th-TH" sz="2400" b="1" dirty="0"/>
              <a:t>ระดับชุมชน/จังหวัด  </a:t>
            </a:r>
            <a:r>
              <a:rPr lang="en-US" sz="2400" b="1" dirty="0"/>
              <a:t>[  ] </a:t>
            </a:r>
            <a:r>
              <a:rPr lang="th-TH" sz="2400" b="1" dirty="0"/>
              <a:t>ภูมิภาค </a:t>
            </a:r>
            <a:r>
              <a:rPr lang="th-TH" sz="2400" b="1" dirty="0" smtClean="0"/>
              <a:t> </a:t>
            </a:r>
            <a:br>
              <a:rPr lang="th-TH" sz="2400" b="1" dirty="0" smtClean="0"/>
            </a:br>
            <a:r>
              <a:rPr lang="th-TH" sz="2400" b="1" dirty="0" smtClean="0"/>
              <a:t> </a:t>
            </a:r>
            <a:r>
              <a:rPr lang="en-US" sz="2400" b="1" dirty="0"/>
              <a:t>[  ] </a:t>
            </a:r>
            <a:r>
              <a:rPr lang="th-TH" sz="2400" b="1" dirty="0"/>
              <a:t>ระดับชาติ  </a:t>
            </a:r>
            <a:r>
              <a:rPr lang="en-US" sz="2400" b="1" dirty="0"/>
              <a:t>[  ] </a:t>
            </a:r>
            <a:r>
              <a:rPr lang="th-TH" sz="2400" b="1" dirty="0"/>
              <a:t>ระดับ</a:t>
            </a:r>
            <a:r>
              <a:rPr lang="th-TH" sz="2400" b="1" dirty="0" smtClean="0"/>
              <a:t>นานาชาติ</a:t>
            </a:r>
            <a:endParaRPr lang="th-TH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772461"/>
              </p:ext>
            </p:extLst>
          </p:nvPr>
        </p:nvGraphicFramePr>
        <p:xfrm>
          <a:off x="1763688" y="1340772"/>
          <a:ext cx="7380312" cy="551722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38200"/>
                <a:gridCol w="997735"/>
                <a:gridCol w="861268"/>
                <a:gridCol w="914184"/>
                <a:gridCol w="861268"/>
                <a:gridCol w="807657"/>
              </a:tblGrid>
              <a:tr h="1213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รายละเอียด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โครงงานทางวิชาชีพ/หรือสิ่งประดิษฐ์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ดีมาก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( 5 คะแนน)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ดี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(4 คะแนน)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</a:rPr>
                        <a:t>ปานกลาง</a:t>
                      </a:r>
                      <a:endParaRPr lang="en-US" sz="1800" b="1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</a:rPr>
                        <a:t>(3 คะแนน)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น้อย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(2 คะแนน)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น้อยที่สุด(1คะแนน)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67143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1. คุณภาพการใช้งานได้จริง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7143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2. มีความคิดสร้างสรรค์ในงาน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7143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3. ประหยัดและคุ้มค่า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7143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4. การนำไปใช้ประโยชน์ได้จริง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0900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5. การตอบข้อซักถาม/การนำเสนอผลงาน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 </a:t>
                      </a:r>
                      <a:endParaRPr lang="en-US" sz="1800" b="1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09001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</a:rPr>
                        <a:t>6. ความเป็นไปได้ในการต่อยอดเชิงพาณิชย์</a:t>
                      </a:r>
                      <a:endParaRPr lang="en-US" sz="20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3696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5400" b="1" dirty="0" smtClean="0"/>
              <a:t>การส่งงาน </a:t>
            </a:r>
            <a:r>
              <a:rPr lang="en-US" sz="5400" b="1" dirty="0" err="1" smtClean="0"/>
              <a:t>PjBL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340768"/>
            <a:ext cx="6778625" cy="4785395"/>
          </a:xfrm>
        </p:spPr>
        <p:txBody>
          <a:bodyPr/>
          <a:lstStyle/>
          <a:p>
            <a:r>
              <a:rPr lang="th-TH" sz="6600" b="1" dirty="0" smtClean="0"/>
              <a:t>การส่งชิ้นงาน </a:t>
            </a:r>
            <a:endParaRPr lang="th-TH" sz="6600" b="1" dirty="0"/>
          </a:p>
          <a:p>
            <a:r>
              <a:rPr lang="th-TH" sz="6600" b="1" dirty="0" smtClean="0"/>
              <a:t>การส่งรายงานผลโครงงาน</a:t>
            </a:r>
          </a:p>
          <a:p>
            <a:r>
              <a:rPr lang="th-TH" sz="6600" b="1" dirty="0" smtClean="0"/>
              <a:t>การส่งคู่มือโครงงาน</a:t>
            </a:r>
          </a:p>
          <a:p>
            <a:r>
              <a:rPr lang="th-TH" sz="6600" b="1" dirty="0" smtClean="0"/>
              <a:t>การส่งรายงาน 5 บท</a:t>
            </a:r>
            <a:endParaRPr lang="th-TH" sz="6600" b="1" dirty="0"/>
          </a:p>
        </p:txBody>
      </p:sp>
    </p:spTree>
    <p:extLst>
      <p:ext uri="{BB962C8B-B14F-4D97-AF65-F5344CB8AC3E}">
        <p14:creationId xmlns:p14="http://schemas.microsoft.com/office/powerpoint/2010/main" val="9709114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340"/>
            <a:ext cx="7380312" cy="1339427"/>
          </a:xfrm>
          <a:solidFill>
            <a:srgbClr val="FFC000"/>
          </a:solidFill>
        </p:spPr>
        <p:txBody>
          <a:bodyPr/>
          <a:lstStyle/>
          <a:p>
            <a:r>
              <a:rPr lang="th-TH" b="1" dirty="0" smtClean="0"/>
              <a:t>ประมวลคำถาม </a:t>
            </a:r>
            <a:r>
              <a:rPr lang="en-US" b="1" dirty="0" err="1" smtClean="0"/>
              <a:t>PjBL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340768"/>
            <a:ext cx="7236296" cy="5400600"/>
          </a:xfrm>
        </p:spPr>
        <p:txBody>
          <a:bodyPr/>
          <a:lstStyle/>
          <a:p>
            <a:r>
              <a:rPr lang="th-TH" sz="2400" b="1" dirty="0" smtClean="0"/>
              <a:t>การ</a:t>
            </a:r>
            <a:r>
              <a:rPr lang="th-TH" sz="2400" b="1" dirty="0"/>
              <a:t>ประเมินสภาพจริงของ </a:t>
            </a:r>
            <a:r>
              <a:rPr lang="en-US" sz="2400" b="1" dirty="0"/>
              <a:t>Project, Product, Process, Performance</a:t>
            </a:r>
          </a:p>
          <a:p>
            <a:r>
              <a:rPr lang="th-TH" sz="2400" b="1" dirty="0" smtClean="0"/>
              <a:t>บทบาท</a:t>
            </a:r>
            <a:r>
              <a:rPr lang="th-TH" sz="2400" b="1" dirty="0"/>
              <a:t>ของผู้บริหาร  ครู และนักเรียน-นักศึกษาในการทำ </a:t>
            </a:r>
            <a:r>
              <a:rPr lang="en-US" sz="2400" b="1" dirty="0" err="1"/>
              <a:t>PjBL</a:t>
            </a:r>
            <a:endParaRPr lang="en-US" sz="2400" b="1" dirty="0"/>
          </a:p>
          <a:p>
            <a:r>
              <a:rPr lang="th-TH" sz="2400" b="1" dirty="0" smtClean="0"/>
              <a:t>ระดับ</a:t>
            </a:r>
            <a:r>
              <a:rPr lang="th-TH" sz="2400" b="1" dirty="0"/>
              <a:t>การทำโครงการเป็นฐาน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100%   </a:t>
            </a:r>
            <a:r>
              <a:rPr lang="th-TH" sz="1800" b="1" dirty="0"/>
              <a:t>ทวิภาคี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</a:t>
            </a:r>
            <a:r>
              <a:rPr lang="th-TH" sz="1800" b="1" dirty="0" smtClean="0"/>
              <a:t>เฉพาะ</a:t>
            </a:r>
            <a:r>
              <a:rPr lang="th-TH" sz="1800" b="1" dirty="0"/>
              <a:t>วิชาโครงการ  ผู้สำเร็จการศึกษา ปวช.3, ปวส.2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</a:t>
            </a:r>
            <a:r>
              <a:rPr lang="th-TH" sz="1800" b="1" dirty="0"/>
              <a:t>ทั้งรายวิชา  เฉพาะวิชาปฏิบัติที่ไม่เน้นเนื้อหา</a:t>
            </a:r>
          </a:p>
          <a:p>
            <a:pPr lvl="1"/>
            <a:r>
              <a:rPr lang="en-US" sz="1800" b="1" dirty="0" err="1"/>
              <a:t>PjBL</a:t>
            </a:r>
            <a:r>
              <a:rPr lang="en-US" sz="1800" b="1" dirty="0"/>
              <a:t>  </a:t>
            </a:r>
            <a:r>
              <a:rPr lang="th-TH" sz="1800" b="1" dirty="0"/>
              <a:t>เฉพาะบางหัวข้อเรื่องในรายวิชา</a:t>
            </a:r>
          </a:p>
          <a:p>
            <a:r>
              <a:rPr lang="th-TH" sz="2400" b="1" dirty="0" smtClean="0"/>
              <a:t>วิทยาลัย</a:t>
            </a:r>
            <a:r>
              <a:rPr lang="th-TH" sz="2400" b="1" dirty="0"/>
              <a:t>ที่มีประเภทวิชาแตกต่างกัน  จะต้องทำโครงการอย่างไร</a:t>
            </a:r>
          </a:p>
          <a:p>
            <a:r>
              <a:rPr lang="th-TH" sz="2400" b="1" dirty="0" smtClean="0"/>
              <a:t>สาขาวิชา</a:t>
            </a:r>
            <a:r>
              <a:rPr lang="th-TH" sz="2400" b="1" dirty="0"/>
              <a:t>ที่แตกต่างกันทำโครงงานไม่เหมือนกัน ใช้ขั้นตอนเหมือนกันหรือไม่</a:t>
            </a:r>
          </a:p>
          <a:p>
            <a:r>
              <a:rPr lang="th-TH" sz="2400" b="1" dirty="0"/>
              <a:t>6. การสรุปผลโครงการ ทำอย่างไร</a:t>
            </a:r>
          </a:p>
          <a:p>
            <a:pPr lvl="1"/>
            <a:r>
              <a:rPr lang="th-TH" sz="1800" b="1" dirty="0"/>
              <a:t>- แบบรายงานบูรณาการวิจัย  5  บท	ในกรณีที่เป็นวิชาโครงการ  หรือทั้งรายวิชา</a:t>
            </a:r>
          </a:p>
          <a:p>
            <a:pPr lvl="1"/>
            <a:r>
              <a:rPr lang="th-TH" sz="1800" b="1" dirty="0"/>
              <a:t>- แบบคู่มือโครงการ	ในกรณีที่เป็นบางหัวข้อเรื่อง</a:t>
            </a:r>
          </a:p>
          <a:p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39542787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1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การนำเสนอแผน</a:t>
            </a:r>
            <a:r>
              <a:rPr lang="en-US" sz="4800" b="1" dirty="0" err="1" smtClean="0"/>
              <a:t>PjBL</a:t>
            </a:r>
            <a:r>
              <a:rPr lang="en-US" sz="4800" b="1" dirty="0" smtClean="0"/>
              <a:t> </a:t>
            </a:r>
            <a:r>
              <a:rPr lang="th-TH" sz="4800" b="1" dirty="0" smtClean="0"/>
              <a:t>ของผู้สอน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600200"/>
            <a:ext cx="7056313" cy="4525963"/>
          </a:xfrm>
        </p:spPr>
        <p:txBody>
          <a:bodyPr/>
          <a:lstStyle/>
          <a:p>
            <a:r>
              <a:rPr lang="th-TH" sz="4000" b="1" dirty="0" smtClean="0"/>
              <a:t>สรุปแผนการจัดการเรียนรู้แบบโครงงานเป็นฐาน</a:t>
            </a:r>
          </a:p>
          <a:p>
            <a:r>
              <a:rPr lang="th-TH" sz="4000" b="1" dirty="0" smtClean="0"/>
              <a:t>ระบุ </a:t>
            </a:r>
            <a:r>
              <a:rPr lang="en-US" sz="4000" b="1" dirty="0" err="1" smtClean="0"/>
              <a:t>PjBL</a:t>
            </a:r>
            <a:r>
              <a:rPr lang="en-US" sz="4000" b="1" dirty="0" smtClean="0"/>
              <a:t> </a:t>
            </a:r>
            <a:r>
              <a:rPr lang="th-TH" sz="4000" b="1" dirty="0" smtClean="0"/>
              <a:t>เต็มวิชา หรือบางหน่วย</a:t>
            </a:r>
          </a:p>
          <a:p>
            <a:r>
              <a:rPr lang="th-TH" sz="4000" b="1" dirty="0" smtClean="0"/>
              <a:t>ระบุชื่อหน่วย หรือชื่อเรื่อง </a:t>
            </a:r>
            <a:r>
              <a:rPr lang="en-US" sz="4000" b="1" dirty="0" err="1" smtClean="0"/>
              <a:t>PjBL</a:t>
            </a:r>
            <a:endParaRPr lang="en-US" sz="4000" b="1" dirty="0" smtClean="0"/>
          </a:p>
          <a:p>
            <a:r>
              <a:rPr lang="th-TH" sz="4000" b="1" dirty="0" smtClean="0"/>
              <a:t>ระบุชื่อ/แผนโครงงานที่เป็นแนวทางให้ผู้เรียน</a:t>
            </a:r>
          </a:p>
          <a:p>
            <a:r>
              <a:rPr lang="th-TH" sz="4000" b="1" dirty="0" smtClean="0"/>
              <a:t>ระบุวิธีการที่จะใช้ในรายวิชาที่สอน</a:t>
            </a:r>
          </a:p>
          <a:p>
            <a:r>
              <a:rPr lang="th-TH" sz="4000" b="1" dirty="0" smtClean="0"/>
              <a:t>ระบุสมรรถนะที่ นร./นศ.จะได้จาก </a:t>
            </a:r>
            <a:r>
              <a:rPr lang="en-US" sz="4000" b="1" dirty="0" err="1" smtClean="0"/>
              <a:t>PjBL</a:t>
            </a:r>
            <a:endParaRPr lang="th-TH" sz="4000" b="1" dirty="0"/>
          </a:p>
        </p:txBody>
      </p:sp>
    </p:spTree>
    <p:extLst>
      <p:ext uri="{BB962C8B-B14F-4D97-AF65-F5344CB8AC3E}">
        <p14:creationId xmlns:p14="http://schemas.microsoft.com/office/powerpoint/2010/main" val="33627167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-6198"/>
            <a:ext cx="7380312" cy="1274958"/>
          </a:xfrm>
          <a:solidFill>
            <a:srgbClr val="FFC000"/>
          </a:solidFill>
        </p:spPr>
        <p:txBody>
          <a:bodyPr/>
          <a:lstStyle/>
          <a:p>
            <a:r>
              <a:rPr lang="th-TH" b="1" dirty="0" smtClean="0"/>
              <a:t>บทสรุป </a:t>
            </a:r>
            <a:r>
              <a:rPr lang="en-US" b="1" dirty="0" smtClean="0"/>
              <a:t>Workshop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340768"/>
            <a:ext cx="7056784" cy="5256584"/>
          </a:xfrm>
        </p:spPr>
        <p:txBody>
          <a:bodyPr/>
          <a:lstStyle/>
          <a:p>
            <a:r>
              <a:rPr lang="th-TH" sz="3600" b="1" dirty="0" smtClean="0"/>
              <a:t>การจัดการเรียนรู้แบบโครงงานเป็นฐาน</a:t>
            </a:r>
          </a:p>
          <a:p>
            <a:r>
              <a:rPr lang="th-TH" sz="3600" b="1" dirty="0" smtClean="0"/>
              <a:t>แผนการจัดการเรียนรู้</a:t>
            </a:r>
          </a:p>
          <a:p>
            <a:r>
              <a:rPr lang="th-TH" sz="3600" b="1" dirty="0" smtClean="0"/>
              <a:t>ใบช่วยสอน/ใบประเมินโครงงาน</a:t>
            </a:r>
          </a:p>
          <a:p>
            <a:r>
              <a:rPr lang="th-TH" sz="3600" b="1" dirty="0" smtClean="0"/>
              <a:t>การประเมินตามสภาพจริง/การประกันคุณภาพ</a:t>
            </a:r>
          </a:p>
          <a:p>
            <a:r>
              <a:rPr lang="th-TH" sz="3600" b="1" dirty="0" smtClean="0"/>
              <a:t>คู่มือการจัดการเรียนรู้แบบโครงงานเป็นฐาน</a:t>
            </a:r>
          </a:p>
          <a:p>
            <a:r>
              <a:rPr lang="th-TH" sz="3600" b="1" dirty="0" smtClean="0"/>
              <a:t>แนวปฏิบัติการจัดการเรียนรู้แบบโครงงานเป็นฐาน</a:t>
            </a:r>
          </a:p>
          <a:p>
            <a:r>
              <a:rPr lang="en-US" sz="3600" b="1" dirty="0" err="1" smtClean="0"/>
              <a:t>PjBL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Porfolio</a:t>
            </a:r>
            <a:endParaRPr lang="en-US" sz="3600" b="1" dirty="0" smtClean="0"/>
          </a:p>
          <a:p>
            <a:r>
              <a:rPr lang="en-US" sz="3600" b="1" dirty="0" err="1" smtClean="0"/>
              <a:t>PjBL</a:t>
            </a:r>
            <a:r>
              <a:rPr lang="en-US" sz="3600" b="1" dirty="0" smtClean="0"/>
              <a:t> &amp; Smart Classroom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10573375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0"/>
            <a:ext cx="7380312" cy="1340768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บทสรุป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412776"/>
            <a:ext cx="6984776" cy="5112568"/>
          </a:xfrm>
        </p:spPr>
        <p:txBody>
          <a:bodyPr/>
          <a:lstStyle/>
          <a:p>
            <a:r>
              <a:rPr lang="th-TH" b="1" dirty="0" smtClean="0"/>
              <a:t>แผนการจัดการเรียนรู้แบบโครงงานเป็นฐาน เป็นการเริ่มต้นของผู้สอนที่จะจัดการเรียนรู้แบบ </a:t>
            </a:r>
            <a:r>
              <a:rPr lang="en-US" b="1" dirty="0" err="1" smtClean="0"/>
              <a:t>PjBL</a:t>
            </a:r>
            <a:r>
              <a:rPr lang="en-US" b="1" dirty="0" smtClean="0"/>
              <a:t> </a:t>
            </a:r>
            <a:r>
              <a:rPr lang="th-TH" b="1" dirty="0" smtClean="0"/>
              <a:t>โดยต้องเข้าใจถึงการจัดแบบเต็มรายวิชา หรือการจัดแบบบางหน่วยการเรียน  รวมถึงขั้นตอนและกิจกรรมของผู้สอนและผู้เรียน</a:t>
            </a:r>
          </a:p>
          <a:p>
            <a:r>
              <a:rPr lang="th-TH" b="1" dirty="0" smtClean="0"/>
              <a:t>การประเมินผล </a:t>
            </a:r>
            <a:r>
              <a:rPr lang="en-US" b="1" dirty="0" err="1" smtClean="0"/>
              <a:t>PjBL</a:t>
            </a:r>
            <a:r>
              <a:rPr lang="en-US" b="1" dirty="0" smtClean="0"/>
              <a:t> </a:t>
            </a:r>
            <a:r>
              <a:rPr lang="th-TH" b="1" dirty="0" smtClean="0"/>
              <a:t>เป็นการประเมินตามสภาพจริงกระทำได้ทั้งแบบเต็มรายวิชา หรือบางหน่วยการเรียน ประเมินผู้เรียน ประเมินกลุ่ม ประเมินชิ้นงาน ประเมินกระบวนการ   ผู้สอนเป็นผู้เลือกวิธีการและการประเมิน</a:t>
            </a:r>
            <a:r>
              <a:rPr lang="th-TH" b="1" smtClean="0"/>
              <a:t>ที่เหมาะสม</a:t>
            </a:r>
            <a:r>
              <a:rPr lang="th-TH" b="1" dirty="0" smtClean="0"/>
              <a:t>กับวิชาของตนเอง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21849923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7187" y="1341"/>
            <a:ext cx="7356813" cy="1195412"/>
          </a:xfrm>
          <a:solidFill>
            <a:srgbClr val="FFC000"/>
          </a:solidFill>
        </p:spPr>
        <p:txBody>
          <a:bodyPr/>
          <a:lstStyle/>
          <a:p>
            <a:r>
              <a:rPr lang="th-TH" sz="4800" b="1" dirty="0" smtClean="0"/>
              <a:t>วิทยากร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1412776"/>
            <a:ext cx="7056313" cy="4713387"/>
          </a:xfrm>
        </p:spPr>
        <p:txBody>
          <a:bodyPr/>
          <a:lstStyle/>
          <a:p>
            <a:r>
              <a:rPr lang="th-TH" altLang="zh-CN" sz="4000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รองศาสตราจารย์ ดร.ปรัชญนันท์  นิลสุข </a:t>
            </a:r>
            <a:br>
              <a:rPr lang="th-TH" altLang="zh-CN" sz="4000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ภาควิชาครุศาสตร์เทคโนโลยี  คณะครุศาสตร์อุตสาหกรรม  มหาวิทยาลัยเทคโนโลยีพระจอมเกล้าพระนครเหนือ  </a:t>
            </a:r>
            <a: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prachyanun@hotmail.com       </a:t>
            </a:r>
            <a:b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http://www.prachyanun.com   </a:t>
            </a:r>
            <a:b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en-US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081-7037515 </a:t>
            </a:r>
            <a:endParaRPr lang="en-US" altLang="zh-CN" dirty="0">
              <a:sym typeface="Haettenschweiler" pitchFamily="34" charset="0"/>
            </a:endParaRPr>
          </a:p>
          <a:p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หัวหน้าศูนย์วิจัยเทคโนโลยีทางอาชีวศึกษา</a:t>
            </a:r>
            <a:b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สำนักวิจัยวิทยาศาสตร์และเทคโนโลยี</a:t>
            </a:r>
            <a:b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b="1" dirty="0"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มหาวิทยาลัยเทคโนโลยีพระจอมเกล้าพระนครเหนือ</a:t>
            </a:r>
            <a:endParaRPr lang="zh-CN" altLang="en-US" b="1" dirty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96752"/>
            <a:ext cx="178718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653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template 4">
      <a:dk1>
        <a:srgbClr val="4D4D4D"/>
      </a:dk1>
      <a:lt1>
        <a:srgbClr val="FFFFFF"/>
      </a:lt1>
      <a:dk2>
        <a:srgbClr val="000000"/>
      </a:dk2>
      <a:lt2>
        <a:srgbClr val="9B6902"/>
      </a:lt2>
      <a:accent1>
        <a:srgbClr val="C75E00"/>
      </a:accent1>
      <a:accent2>
        <a:srgbClr val="FED416"/>
      </a:accent2>
      <a:accent3>
        <a:srgbClr val="FFFFFF"/>
      </a:accent3>
      <a:accent4>
        <a:srgbClr val="404040"/>
      </a:accent4>
      <a:accent5>
        <a:srgbClr val="E0B6AA"/>
      </a:accent5>
      <a:accent6>
        <a:srgbClr val="E6C013"/>
      </a:accent6>
      <a:hlink>
        <a:srgbClr val="EE6600"/>
      </a:hlink>
      <a:folHlink>
        <a:srgbClr val="EAEAEA"/>
      </a:folHlink>
    </a:clrScheme>
    <a:fontScheme name="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953900"/>
        </a:lt2>
        <a:accent1>
          <a:srgbClr val="B65300"/>
        </a:accent1>
        <a:accent2>
          <a:srgbClr val="CE6A00"/>
        </a:accent2>
        <a:accent3>
          <a:srgbClr val="FFFFFF"/>
        </a:accent3>
        <a:accent4>
          <a:srgbClr val="404040"/>
        </a:accent4>
        <a:accent5>
          <a:srgbClr val="D7B3AA"/>
        </a:accent5>
        <a:accent6>
          <a:srgbClr val="BA5F00"/>
        </a:accent6>
        <a:hlink>
          <a:srgbClr val="F0A806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D87200"/>
        </a:lt2>
        <a:accent1>
          <a:srgbClr val="E29B07"/>
        </a:accent1>
        <a:accent2>
          <a:srgbClr val="EDBF03"/>
        </a:accent2>
        <a:accent3>
          <a:srgbClr val="FFFFFF"/>
        </a:accent3>
        <a:accent4>
          <a:srgbClr val="404040"/>
        </a:accent4>
        <a:accent5>
          <a:srgbClr val="EECBAA"/>
        </a:accent5>
        <a:accent6>
          <a:srgbClr val="D7AD02"/>
        </a:accent6>
        <a:hlink>
          <a:srgbClr val="7CA43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D24D06"/>
        </a:lt2>
        <a:accent1>
          <a:srgbClr val="E59709"/>
        </a:accent1>
        <a:accent2>
          <a:srgbClr val="E9AC24"/>
        </a:accent2>
        <a:accent3>
          <a:srgbClr val="FFFFFF"/>
        </a:accent3>
        <a:accent4>
          <a:srgbClr val="404040"/>
        </a:accent4>
        <a:accent5>
          <a:srgbClr val="F0C9AA"/>
        </a:accent5>
        <a:accent6>
          <a:srgbClr val="D39B20"/>
        </a:accent6>
        <a:hlink>
          <a:srgbClr val="F7B80B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5003"/>
        </a:lt2>
        <a:accent1>
          <a:srgbClr val="419DCF"/>
        </a:accent1>
        <a:accent2>
          <a:srgbClr val="BC1F1F"/>
        </a:accent2>
        <a:accent3>
          <a:srgbClr val="FFFFFF"/>
        </a:accent3>
        <a:accent4>
          <a:srgbClr val="404040"/>
        </a:accent4>
        <a:accent5>
          <a:srgbClr val="B0CCE4"/>
        </a:accent5>
        <a:accent6>
          <a:srgbClr val="AA1B1B"/>
        </a:accent6>
        <a:hlink>
          <a:srgbClr val="FFE42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DF2905"/>
        </a:lt2>
        <a:accent1>
          <a:srgbClr val="D05203"/>
        </a:accent1>
        <a:accent2>
          <a:srgbClr val="72A3E1"/>
        </a:accent2>
        <a:accent3>
          <a:srgbClr val="FFFFFF"/>
        </a:accent3>
        <a:accent4>
          <a:srgbClr val="404040"/>
        </a:accent4>
        <a:accent5>
          <a:srgbClr val="E4B3AA"/>
        </a:accent5>
        <a:accent6>
          <a:srgbClr val="6793CC"/>
        </a:accent6>
        <a:hlink>
          <a:srgbClr val="F3A10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2831</TotalTime>
  <Words>1370</Words>
  <Application>Microsoft Office PowerPoint</Application>
  <PresentationFormat>On-screen Show (4:3)</PresentationFormat>
  <Paragraphs>497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template</vt:lpstr>
      <vt:lpstr>Custom Design</vt:lpstr>
      <vt:lpstr>แผนการจัดการเรียนรู้แบบโครงงานเป็นฐาน Project-based Learning Lesson Plan</vt:lpstr>
      <vt:lpstr>Workshop</vt:lpstr>
      <vt:lpstr>แผนการสอนบูรณาการโครงงานเป็นฐาน</vt:lpstr>
      <vt:lpstr>การวิเคราะห์หน่วยการสอน</vt:lpstr>
      <vt:lpstr>จุดประสงค์รายวิชา  เพื่อให้</vt:lpstr>
      <vt:lpstr>สมรรถนะรายวิชา</vt:lpstr>
      <vt:lpstr>คำอธิบายรายวิชา</vt:lpstr>
      <vt:lpstr>หน่วยการสอน</vt:lpstr>
      <vt:lpstr>การวิเคราะห์หลักสูตร PjBL เฉพาะหัวข้อ</vt:lpstr>
      <vt:lpstr>หน่วยการเรียนรู้</vt:lpstr>
      <vt:lpstr>แผนการจัดการเรียนรู้</vt:lpstr>
      <vt:lpstr>จุดประสงค์การเรียนรู้ PjBL</vt:lpstr>
      <vt:lpstr>การวิเคราะห์วัตถุประสงค์เชิงพฤติกรรม</vt:lpstr>
      <vt:lpstr>การบ่งบอกเชิงพฤติกรรม</vt:lpstr>
      <vt:lpstr>สมรรถนะรายวิชา/รายหน่วย</vt:lpstr>
      <vt:lpstr>ขั้นตอนการเรียนรู้แบบโครงงานเป็นฐาน</vt:lpstr>
      <vt:lpstr>กิจกรรมการเรียนรู้แบบโครงงานเป็นฐาน</vt:lpstr>
      <vt:lpstr>การวัดผลและประเมินผล PjBL</vt:lpstr>
      <vt:lpstr>การประเมินการปฏิบัติงานโครงงาน</vt:lpstr>
      <vt:lpstr>การประเมินโครงงาน</vt:lpstr>
      <vt:lpstr>แบบประเมินกระบวนการทำงานกลุ่ม</vt:lpstr>
      <vt:lpstr>แบบประเมินการนำเสนอผลงาน</vt:lpstr>
      <vt:lpstr>แบบประเมินผลงาน</vt:lpstr>
      <vt:lpstr>เกณฑ์การประเมินแบบรูบริค (Rubric)</vt:lpstr>
      <vt:lpstr>การประเมินโครงงานประเภทสิ่งประดิษฐ์</vt:lpstr>
      <vt:lpstr>แบบประเมินโครงงานสิ่งประดิษฐ์</vt:lpstr>
      <vt:lpstr>(ร่าง) เกณฑ์การประเมิน สมศ.รอบสี่ กับ PjBL</vt:lpstr>
      <vt:lpstr>แบบประเมินผลการใช้ประโยชน์ PjBL (สมศ.) [  ] ระดับสถานศึกษา   [  ] ระดับชุมชน/จังหวัด  [  ] ภูมิภาค    [  ] ระดับชาติ  [  ] ระดับนานาชาติ</vt:lpstr>
      <vt:lpstr>การส่งงาน PjBL</vt:lpstr>
      <vt:lpstr>ประมวลคำถาม PjBL</vt:lpstr>
      <vt:lpstr>การนำเสนอแผนPjBL ของผู้สอน</vt:lpstr>
      <vt:lpstr>บทสรุป Workshop</vt:lpstr>
      <vt:lpstr>บทสรุป</vt:lpstr>
      <vt:lpstr>วิทยากร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</dc:creator>
  <cp:lastModifiedBy>Corporate Edition</cp:lastModifiedBy>
  <cp:revision>98</cp:revision>
  <dcterms:created xsi:type="dcterms:W3CDTF">2014-12-27T10:55:51Z</dcterms:created>
  <dcterms:modified xsi:type="dcterms:W3CDTF">2016-07-05T14:40:08Z</dcterms:modified>
</cp:coreProperties>
</file>