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43"/>
  </p:notesMasterIdLst>
  <p:handoutMasterIdLst>
    <p:handoutMasterId r:id="rId44"/>
  </p:handoutMasterIdLst>
  <p:sldIdLst>
    <p:sldId id="256" r:id="rId3"/>
    <p:sldId id="282" r:id="rId4"/>
    <p:sldId id="283" r:id="rId5"/>
    <p:sldId id="284" r:id="rId6"/>
    <p:sldId id="285" r:id="rId7"/>
    <p:sldId id="286" r:id="rId8"/>
    <p:sldId id="287" r:id="rId9"/>
    <p:sldId id="288" r:id="rId10"/>
    <p:sldId id="289" r:id="rId11"/>
    <p:sldId id="290" r:id="rId12"/>
    <p:sldId id="291" r:id="rId13"/>
    <p:sldId id="292" r:id="rId14"/>
    <p:sldId id="293" r:id="rId15"/>
    <p:sldId id="294" r:id="rId16"/>
    <p:sldId id="295" r:id="rId17"/>
    <p:sldId id="296" r:id="rId18"/>
    <p:sldId id="297" r:id="rId19"/>
    <p:sldId id="298" r:id="rId20"/>
    <p:sldId id="299" r:id="rId21"/>
    <p:sldId id="300" r:id="rId22"/>
    <p:sldId id="301" r:id="rId23"/>
    <p:sldId id="302" r:id="rId24"/>
    <p:sldId id="303" r:id="rId25"/>
    <p:sldId id="304" r:id="rId26"/>
    <p:sldId id="305" r:id="rId27"/>
    <p:sldId id="306" r:id="rId28"/>
    <p:sldId id="312" r:id="rId29"/>
    <p:sldId id="313" r:id="rId30"/>
    <p:sldId id="314" r:id="rId31"/>
    <p:sldId id="318" r:id="rId32"/>
    <p:sldId id="319" r:id="rId33"/>
    <p:sldId id="320" r:id="rId34"/>
    <p:sldId id="321" r:id="rId35"/>
    <p:sldId id="322" r:id="rId36"/>
    <p:sldId id="323" r:id="rId37"/>
    <p:sldId id="324" r:id="rId38"/>
    <p:sldId id="325" r:id="rId39"/>
    <p:sldId id="326" r:id="rId40"/>
    <p:sldId id="327" r:id="rId41"/>
    <p:sldId id="278" r:id="rId42"/>
  </p:sldIdLst>
  <p:sldSz cx="9144000" cy="6858000" type="screen4x3"/>
  <p:notesSz cx="6888163" cy="100203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3B2"/>
    <a:srgbClr val="005FB5"/>
    <a:srgbClr val="1B00FE"/>
    <a:srgbClr val="FFFFFF"/>
    <a:srgbClr val="00A7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4559" autoAdjust="0"/>
    <p:restoredTop sz="94849" autoAdjust="0"/>
  </p:normalViewPr>
  <p:slideViewPr>
    <p:cSldViewPr>
      <p:cViewPr>
        <p:scale>
          <a:sx n="70" d="100"/>
          <a:sy n="70" d="100"/>
        </p:scale>
        <p:origin x="-11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281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4856"/>
    </p:cViewPr>
  </p:sorterViewPr>
  <p:notesViewPr>
    <p:cSldViewPr>
      <p:cViewPr varScale="1">
        <p:scale>
          <a:sx n="66" d="100"/>
          <a:sy n="66" d="100"/>
        </p:scale>
        <p:origin x="-1716" y="-108"/>
      </p:cViewPr>
      <p:guideLst>
        <p:guide orient="horz" pos="3157"/>
        <p:guide pos="217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45941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84870" cy="501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ru-RU" altLang="th-TH"/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1699" y="0"/>
            <a:ext cx="2984870" cy="501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endParaRPr lang="ru-RU" altLang="th-TH"/>
          </a:p>
        </p:txBody>
      </p:sp>
      <p:sp>
        <p:nvSpPr>
          <p:cNvPr id="696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8213" y="750888"/>
            <a:ext cx="5011737" cy="3759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96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8817" y="4759643"/>
            <a:ext cx="5510530" cy="4509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th-TH" smtClean="0"/>
              <a:t>Click to edit Master text styles</a:t>
            </a:r>
          </a:p>
          <a:p>
            <a:pPr lvl="1"/>
            <a:r>
              <a:rPr lang="ru-RU" altLang="th-TH" smtClean="0"/>
              <a:t>Second level</a:t>
            </a:r>
          </a:p>
          <a:p>
            <a:pPr lvl="2"/>
            <a:r>
              <a:rPr lang="ru-RU" altLang="th-TH" smtClean="0"/>
              <a:t>Third level</a:t>
            </a:r>
          </a:p>
          <a:p>
            <a:pPr lvl="3"/>
            <a:r>
              <a:rPr lang="ru-RU" altLang="th-TH" smtClean="0"/>
              <a:t>Fourth level</a:t>
            </a:r>
          </a:p>
          <a:p>
            <a:pPr lvl="4"/>
            <a:r>
              <a:rPr lang="ru-RU" altLang="th-TH" smtClean="0"/>
              <a:t>Fifth level</a:t>
            </a:r>
          </a:p>
        </p:txBody>
      </p:sp>
      <p:sp>
        <p:nvSpPr>
          <p:cNvPr id="696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517546"/>
            <a:ext cx="2984870" cy="501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ru-RU" altLang="th-TH"/>
          </a:p>
        </p:txBody>
      </p:sp>
      <p:sp>
        <p:nvSpPr>
          <p:cNvPr id="696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1699" y="9517546"/>
            <a:ext cx="2984870" cy="501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A6C6EA5A-A368-4F68-99B3-2AF053A15EAB}" type="slidenum">
              <a:rPr lang="ru-RU" altLang="th-TH"/>
              <a:pPr/>
              <a:t>‹#›</a:t>
            </a:fld>
            <a:endParaRPr lang="ru-RU" altLang="th-TH"/>
          </a:p>
        </p:txBody>
      </p:sp>
    </p:spTree>
    <p:extLst>
      <p:ext uri="{BB962C8B-B14F-4D97-AF65-F5344CB8AC3E}">
        <p14:creationId xmlns:p14="http://schemas.microsoft.com/office/powerpoint/2010/main" val="5153635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6EA5A-A368-4F68-99B3-2AF053A15EAB}" type="slidenum">
              <a:rPr lang="ru-RU" altLang="th-TH" smtClean="0"/>
              <a:pPr/>
              <a:t>7</a:t>
            </a:fld>
            <a:endParaRPr lang="ru-RU" altLang="th-TH"/>
          </a:p>
        </p:txBody>
      </p:sp>
    </p:spTree>
    <p:extLst>
      <p:ext uri="{BB962C8B-B14F-4D97-AF65-F5344CB8AC3E}">
        <p14:creationId xmlns:p14="http://schemas.microsoft.com/office/powerpoint/2010/main" val="41287858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6EA5A-A368-4F68-99B3-2AF053A15EAB}" type="slidenum">
              <a:rPr lang="ru-RU" altLang="th-TH" smtClean="0"/>
              <a:pPr/>
              <a:t>39</a:t>
            </a:fld>
            <a:endParaRPr lang="ru-RU" altLang="th-TH"/>
          </a:p>
        </p:txBody>
      </p:sp>
    </p:spTree>
    <p:extLst>
      <p:ext uri="{BB962C8B-B14F-4D97-AF65-F5344CB8AC3E}">
        <p14:creationId xmlns:p14="http://schemas.microsoft.com/office/powerpoint/2010/main" val="1035024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71775" y="3141663"/>
            <a:ext cx="5903913" cy="1109662"/>
          </a:xfrm>
          <a:effectLst>
            <a:outerShdw dist="17961" dir="2700000" algn="ctr" rotWithShape="0">
              <a:schemeClr val="bg2"/>
            </a:outerShdw>
          </a:effectLst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en-US" altLang="th-TH" noProof="0" smtClean="0"/>
              <a:t>Click to edit Master title style</a:t>
            </a:r>
            <a:endParaRPr lang="ru-RU" altLang="th-TH" noProof="0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71775" y="3813175"/>
            <a:ext cx="5903913" cy="696913"/>
          </a:xfrm>
          <a:effectLst>
            <a:outerShdw dist="17961" dir="2700000" algn="ctr" rotWithShape="0">
              <a:schemeClr val="bg2"/>
            </a:outerShdw>
          </a:effectLst>
        </p:spPr>
        <p:txBody>
          <a:bodyPr/>
          <a:lstStyle>
            <a:lvl1pPr marL="0" indent="0" algn="r">
              <a:buFontTx/>
              <a:buNone/>
              <a:defRPr sz="2400" b="1"/>
            </a:lvl1pPr>
          </a:lstStyle>
          <a:p>
            <a:pPr lvl="0"/>
            <a:r>
              <a:rPr lang="en-US" altLang="th-TH" noProof="0" smtClean="0"/>
              <a:t>Click to edit Master subtitle style</a:t>
            </a:r>
            <a:endParaRPr lang="ru-RU" altLang="th-TH" noProof="0" smtClean="0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75612348"/>
      </p:ext>
    </p:extLst>
  </p:cSld>
  <p:clrMapOvr>
    <a:masterClrMapping/>
  </p:clrMapOvr>
  <p:transition spd="slow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20169598"/>
      </p:ext>
    </p:extLst>
  </p:cSld>
  <p:clrMapOvr>
    <a:masterClrMapping/>
  </p:clrMapOvr>
  <p:transition spd="slow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1844675"/>
            <a:ext cx="3632200" cy="4895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24350" y="1844675"/>
            <a:ext cx="3632200" cy="4895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46691082"/>
      </p:ext>
    </p:extLst>
  </p:cSld>
  <p:clrMapOvr>
    <a:masterClrMapping/>
  </p:clrMapOvr>
  <p:transition spd="slow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07256126"/>
      </p:ext>
    </p:extLst>
  </p:cSld>
  <p:clrMapOvr>
    <a:masterClrMapping/>
  </p:clrMapOvr>
  <p:transition spd="slow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28221036"/>
      </p:ext>
    </p:extLst>
  </p:cSld>
  <p:clrMapOvr>
    <a:masterClrMapping/>
  </p:clrMapOvr>
  <p:transition spd="slow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867472"/>
      </p:ext>
    </p:extLst>
  </p:cSld>
  <p:clrMapOvr>
    <a:masterClrMapping/>
  </p:clrMapOvr>
  <p:transition spd="slow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40483522"/>
      </p:ext>
    </p:extLst>
  </p:cSld>
  <p:clrMapOvr>
    <a:masterClrMapping/>
  </p:clrMapOvr>
  <p:transition spd="slow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22910500"/>
      </p:ext>
    </p:extLst>
  </p:cSld>
  <p:clrMapOvr>
    <a:masterClrMapping/>
  </p:clrMapOvr>
  <p:transition spd="slow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28727424"/>
      </p:ext>
    </p:extLst>
  </p:cSld>
  <p:clrMapOvr>
    <a:masterClrMapping/>
  </p:clrMapOvr>
  <p:transition spd="slow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84888" y="1268413"/>
            <a:ext cx="1871662" cy="5472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8313" y="1268413"/>
            <a:ext cx="5464175" cy="5472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12676560"/>
      </p:ext>
    </p:extLst>
  </p:cSld>
  <p:clrMapOvr>
    <a:masterClrMapping/>
  </p:clrMapOvr>
  <p:transition spd="slow">
    <p:randomBar dir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4156E9-E966-4F20-BFC9-41DA742D0C12}" type="slidenum">
              <a:rPr lang="ru-RU" altLang="th-TH"/>
              <a:pPr/>
              <a:t>‹#›</a:t>
            </a:fld>
            <a:endParaRPr lang="ru-RU" altLang="th-TH"/>
          </a:p>
        </p:txBody>
      </p:sp>
    </p:spTree>
    <p:extLst>
      <p:ext uri="{BB962C8B-B14F-4D97-AF65-F5344CB8AC3E}">
        <p14:creationId xmlns:p14="http://schemas.microsoft.com/office/powerpoint/2010/main" val="176322319"/>
      </p:ext>
    </p:extLst>
  </p:cSld>
  <p:clrMapOvr>
    <a:masterClrMapping/>
  </p:clrMapOvr>
  <p:transition spd="slow">
    <p:randomBar dir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9A9D12-1414-426B-88FC-632F1EC38FB2}" type="slidenum">
              <a:rPr lang="ru-RU" altLang="th-TH"/>
              <a:pPr/>
              <a:t>‹#›</a:t>
            </a:fld>
            <a:endParaRPr lang="ru-RU" altLang="th-TH"/>
          </a:p>
        </p:txBody>
      </p:sp>
    </p:spTree>
    <p:extLst>
      <p:ext uri="{BB962C8B-B14F-4D97-AF65-F5344CB8AC3E}">
        <p14:creationId xmlns:p14="http://schemas.microsoft.com/office/powerpoint/2010/main" val="1563119167"/>
      </p:ext>
    </p:extLst>
  </p:cSld>
  <p:clrMapOvr>
    <a:masterClrMapping/>
  </p:clrMapOvr>
  <p:transition spd="slow">
    <p:randomBar dir="vert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977351-5210-493B-A9C2-00FF19F0D9D8}" type="slidenum">
              <a:rPr lang="ru-RU" altLang="th-TH"/>
              <a:pPr/>
              <a:t>‹#›</a:t>
            </a:fld>
            <a:endParaRPr lang="ru-RU" altLang="th-TH"/>
          </a:p>
        </p:txBody>
      </p:sp>
    </p:spTree>
    <p:extLst>
      <p:ext uri="{BB962C8B-B14F-4D97-AF65-F5344CB8AC3E}">
        <p14:creationId xmlns:p14="http://schemas.microsoft.com/office/powerpoint/2010/main" val="3651615471"/>
      </p:ext>
    </p:extLst>
  </p:cSld>
  <p:clrMapOvr>
    <a:masterClrMapping/>
  </p:clrMapOvr>
  <p:transition spd="slow">
    <p:randomBar dir="vert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8175" y="1600200"/>
            <a:ext cx="33131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73688" y="1600200"/>
            <a:ext cx="331311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B4F018-57A8-4C8C-B8B0-325816B3BD11}" type="slidenum">
              <a:rPr lang="ru-RU" altLang="th-TH"/>
              <a:pPr/>
              <a:t>‹#›</a:t>
            </a:fld>
            <a:endParaRPr lang="ru-RU" altLang="th-TH"/>
          </a:p>
        </p:txBody>
      </p:sp>
    </p:spTree>
    <p:extLst>
      <p:ext uri="{BB962C8B-B14F-4D97-AF65-F5344CB8AC3E}">
        <p14:creationId xmlns:p14="http://schemas.microsoft.com/office/powerpoint/2010/main" val="3828389144"/>
      </p:ext>
    </p:extLst>
  </p:cSld>
  <p:clrMapOvr>
    <a:masterClrMapping/>
  </p:clrMapOvr>
  <p:transition spd="slow">
    <p:randomBar dir="vert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AC1D18-FFFD-4688-8C32-743BF0486476}" type="slidenum">
              <a:rPr lang="ru-RU" altLang="th-TH"/>
              <a:pPr/>
              <a:t>‹#›</a:t>
            </a:fld>
            <a:endParaRPr lang="ru-RU" altLang="th-TH"/>
          </a:p>
        </p:txBody>
      </p:sp>
    </p:spTree>
    <p:extLst>
      <p:ext uri="{BB962C8B-B14F-4D97-AF65-F5344CB8AC3E}">
        <p14:creationId xmlns:p14="http://schemas.microsoft.com/office/powerpoint/2010/main" val="2421553606"/>
      </p:ext>
    </p:extLst>
  </p:cSld>
  <p:clrMapOvr>
    <a:masterClrMapping/>
  </p:clrMapOvr>
  <p:transition spd="slow">
    <p:randomBar dir="vert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3D5250-01D9-48D3-AD45-4C26AF8B1046}" type="slidenum">
              <a:rPr lang="ru-RU" altLang="th-TH"/>
              <a:pPr/>
              <a:t>‹#›</a:t>
            </a:fld>
            <a:endParaRPr lang="ru-RU" altLang="th-TH"/>
          </a:p>
        </p:txBody>
      </p:sp>
    </p:spTree>
    <p:extLst>
      <p:ext uri="{BB962C8B-B14F-4D97-AF65-F5344CB8AC3E}">
        <p14:creationId xmlns:p14="http://schemas.microsoft.com/office/powerpoint/2010/main" val="2502048870"/>
      </p:ext>
    </p:extLst>
  </p:cSld>
  <p:clrMapOvr>
    <a:masterClrMapping/>
  </p:clrMapOvr>
  <p:transition spd="slow">
    <p:randomBar dir="vert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87FCD5-2E57-4843-9671-7F7B8B343DE1}" type="slidenum">
              <a:rPr lang="ru-RU" altLang="th-TH"/>
              <a:pPr/>
              <a:t>‹#›</a:t>
            </a:fld>
            <a:endParaRPr lang="ru-RU" altLang="th-TH"/>
          </a:p>
        </p:txBody>
      </p:sp>
    </p:spTree>
    <p:extLst>
      <p:ext uri="{BB962C8B-B14F-4D97-AF65-F5344CB8AC3E}">
        <p14:creationId xmlns:p14="http://schemas.microsoft.com/office/powerpoint/2010/main" val="4254125729"/>
      </p:ext>
    </p:extLst>
  </p:cSld>
  <p:clrMapOvr>
    <a:masterClrMapping/>
  </p:clrMapOvr>
  <p:transition spd="slow">
    <p:randomBar dir="vert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CB19D2-222D-4898-B9CF-3F1AF0D48B5D}" type="slidenum">
              <a:rPr lang="ru-RU" altLang="th-TH"/>
              <a:pPr/>
              <a:t>‹#›</a:t>
            </a:fld>
            <a:endParaRPr lang="ru-RU" altLang="th-TH"/>
          </a:p>
        </p:txBody>
      </p:sp>
    </p:spTree>
    <p:extLst>
      <p:ext uri="{BB962C8B-B14F-4D97-AF65-F5344CB8AC3E}">
        <p14:creationId xmlns:p14="http://schemas.microsoft.com/office/powerpoint/2010/main" val="3480734798"/>
      </p:ext>
    </p:extLst>
  </p:cSld>
  <p:clrMapOvr>
    <a:masterClrMapping/>
  </p:clrMapOvr>
  <p:transition spd="slow">
    <p:randomBar dir="vert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5C8AD2-D89A-4A01-967D-4B0B6BEB5A03}" type="slidenum">
              <a:rPr lang="ru-RU" altLang="th-TH"/>
              <a:pPr/>
              <a:t>‹#›</a:t>
            </a:fld>
            <a:endParaRPr lang="ru-RU" altLang="th-TH"/>
          </a:p>
        </p:txBody>
      </p:sp>
    </p:spTree>
    <p:extLst>
      <p:ext uri="{BB962C8B-B14F-4D97-AF65-F5344CB8AC3E}">
        <p14:creationId xmlns:p14="http://schemas.microsoft.com/office/powerpoint/2010/main" val="3743900308"/>
      </p:ext>
    </p:extLst>
  </p:cSld>
  <p:clrMapOvr>
    <a:masterClrMapping/>
  </p:clrMapOvr>
  <p:transition spd="slow">
    <p:randomBar dir="vert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17FAF7-8F82-4C49-85DC-A37644C9237C}" type="slidenum">
              <a:rPr lang="ru-RU" altLang="th-TH"/>
              <a:pPr/>
              <a:t>‹#›</a:t>
            </a:fld>
            <a:endParaRPr lang="ru-RU" altLang="th-TH"/>
          </a:p>
        </p:txBody>
      </p:sp>
    </p:spTree>
    <p:extLst>
      <p:ext uri="{BB962C8B-B14F-4D97-AF65-F5344CB8AC3E}">
        <p14:creationId xmlns:p14="http://schemas.microsoft.com/office/powerpoint/2010/main" val="869563689"/>
      </p:ext>
    </p:extLst>
  </p:cSld>
  <p:clrMapOvr>
    <a:masterClrMapping/>
  </p:clrMapOvr>
  <p:transition spd="slow">
    <p:randomBar dir="vert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92938" y="274638"/>
            <a:ext cx="1693862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8175" y="274638"/>
            <a:ext cx="49323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6F1BDC-96C7-40BD-86D7-873DE7EA3BF1}" type="slidenum">
              <a:rPr lang="ru-RU" altLang="th-TH"/>
              <a:pPr/>
              <a:t>‹#›</a:t>
            </a:fld>
            <a:endParaRPr lang="ru-RU" altLang="th-TH"/>
          </a:p>
        </p:txBody>
      </p:sp>
    </p:spTree>
    <p:extLst>
      <p:ext uri="{BB962C8B-B14F-4D97-AF65-F5344CB8AC3E}">
        <p14:creationId xmlns:p14="http://schemas.microsoft.com/office/powerpoint/2010/main" val="2829669220"/>
      </p:ext>
    </p:extLst>
  </p:cSld>
  <p:clrMapOvr>
    <a:masterClrMapping/>
  </p:clrMapOvr>
  <p:transition spd="slow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268413"/>
            <a:ext cx="7416800" cy="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th-TH" smtClean="0"/>
              <a:t>Click to edit Master title style</a:t>
            </a:r>
            <a:endParaRPr lang="ru-RU" altLang="th-TH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9750" y="1844675"/>
            <a:ext cx="74168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th-TH" smtClean="0"/>
              <a:t>Click to edit Master text styles</a:t>
            </a:r>
          </a:p>
          <a:p>
            <a:pPr lvl="1"/>
            <a:r>
              <a:rPr lang="en-US" altLang="th-TH" smtClean="0"/>
              <a:t>Second level</a:t>
            </a:r>
          </a:p>
          <a:p>
            <a:pPr lvl="2"/>
            <a:r>
              <a:rPr lang="en-US" altLang="th-TH" smtClean="0"/>
              <a:t>Third level</a:t>
            </a:r>
          </a:p>
          <a:p>
            <a:pPr lvl="3"/>
            <a:r>
              <a:rPr lang="en-US" altLang="th-TH" smtClean="0"/>
              <a:t>Fourth level</a:t>
            </a:r>
          </a:p>
          <a:p>
            <a:pPr lvl="4"/>
            <a:r>
              <a:rPr lang="en-US" altLang="th-TH" smtClean="0"/>
              <a:t>Fifth level</a:t>
            </a:r>
            <a:endParaRPr lang="ru-RU" altLang="th-TH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ransition spd="slow">
    <p:randomBar dir="vert"/>
  </p:transition>
  <p:txStyles>
    <p:titleStyle>
      <a:lvl1pPr algn="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Verdana" pitchFamily="34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Verdana" pitchFamily="34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Verdana" pitchFamily="34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Verdana" pitchFamily="34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Verdana" pitchFamily="34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Verdana" pitchFamily="34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Verdana" pitchFamily="34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 b="1">
          <a:solidFill>
            <a:schemeClr val="tx2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2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2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979613" y="274638"/>
            <a:ext cx="6707187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th-TH" smtClean="0"/>
              <a:t>Click to edit Master title style</a:t>
            </a:r>
          </a:p>
        </p:txBody>
      </p:sp>
      <p:sp>
        <p:nvSpPr>
          <p:cNvPr id="1904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08175" y="1600200"/>
            <a:ext cx="6778625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th-TH" smtClean="0"/>
              <a:t>Click to edit Master text styles</a:t>
            </a:r>
          </a:p>
          <a:p>
            <a:pPr lvl="1"/>
            <a:r>
              <a:rPr lang="ru-RU" altLang="th-TH" smtClean="0"/>
              <a:t>Second level</a:t>
            </a:r>
          </a:p>
          <a:p>
            <a:pPr lvl="2"/>
            <a:r>
              <a:rPr lang="ru-RU" altLang="th-TH" smtClean="0"/>
              <a:t>Third level</a:t>
            </a:r>
          </a:p>
          <a:p>
            <a:pPr lvl="3"/>
            <a:r>
              <a:rPr lang="ru-RU" altLang="th-TH" smtClean="0"/>
              <a:t>Fourth level</a:t>
            </a:r>
          </a:p>
          <a:p>
            <a:pPr lvl="4"/>
            <a:r>
              <a:rPr lang="ru-RU" altLang="th-TH" smtClean="0"/>
              <a:t>Fifth level</a:t>
            </a:r>
          </a:p>
        </p:txBody>
      </p:sp>
      <p:sp>
        <p:nvSpPr>
          <p:cNvPr id="1904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endParaRPr lang="ru-RU" altLang="th-TH"/>
          </a:p>
        </p:txBody>
      </p:sp>
      <p:sp>
        <p:nvSpPr>
          <p:cNvPr id="1904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endParaRPr lang="ru-RU" altLang="th-TH"/>
          </a:p>
        </p:txBody>
      </p:sp>
      <p:sp>
        <p:nvSpPr>
          <p:cNvPr id="1904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fld id="{3D16DD8F-EA08-4B36-BC1E-D58F88101D45}" type="slidenum">
              <a:rPr lang="ru-RU" altLang="th-TH"/>
              <a:pPr/>
              <a:t>‹#›</a:t>
            </a:fld>
            <a:endParaRPr lang="ru-RU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randomBar dir="vert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0" y="11074"/>
            <a:ext cx="9144000" cy="1545717"/>
          </a:xfrm>
          <a:solidFill>
            <a:schemeClr val="accent1"/>
          </a:solidFill>
        </p:spPr>
        <p:txBody>
          <a:bodyPr/>
          <a:lstStyle/>
          <a:p>
            <a:pPr algn="ctr"/>
            <a:r>
              <a:rPr lang="th-TH" altLang="th-TH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เทคนิคการสอนแบบโครงงานเป็นฐาน</a:t>
            </a:r>
            <a:br>
              <a:rPr lang="th-TH" altLang="th-TH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th-TH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Project-based Learning</a:t>
            </a:r>
            <a:endParaRPr lang="en-US" altLang="th-TH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82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-41980" y="4149080"/>
            <a:ext cx="6264696" cy="1152128"/>
          </a:xfrm>
          <a:solidFill>
            <a:srgbClr val="002060"/>
          </a:solidFill>
        </p:spPr>
        <p:txBody>
          <a:bodyPr/>
          <a:lstStyle/>
          <a:p>
            <a:pPr algn="l"/>
            <a:r>
              <a:rPr lang="th-TH" altLang="th-TH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รองศาสตราจารย์ ดร.ปรัชญนันท์  นิลสุข</a:t>
            </a:r>
          </a:p>
          <a:p>
            <a:pPr algn="l"/>
            <a:r>
              <a:rPr lang="th-TH" altLang="th-TH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มหาวิทยาลัยเทคโนโลยีพระจอมเกล้าพระนครเหนือ</a:t>
            </a:r>
            <a:endParaRPr lang="uk-UA" altLang="th-TH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980" y="5517232"/>
            <a:ext cx="9185979" cy="1340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712" y="404664"/>
            <a:ext cx="6707187" cy="1143000"/>
          </a:xfrm>
          <a:solidFill>
            <a:schemeClr val="accent5">
              <a:lumMod val="90000"/>
            </a:schemeClr>
          </a:solidFill>
        </p:spPr>
        <p:txBody>
          <a:bodyPr/>
          <a:lstStyle/>
          <a:p>
            <a:r>
              <a:rPr lang="th-TH" sz="5400" b="1" dirty="0" smtClean="0"/>
              <a:t>หัวข้อสนทนา</a:t>
            </a:r>
            <a:endParaRPr lang="th-TH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3688" y="1844824"/>
            <a:ext cx="7380312" cy="4525963"/>
          </a:xfrm>
        </p:spPr>
        <p:txBody>
          <a:bodyPr/>
          <a:lstStyle/>
          <a:p>
            <a:r>
              <a:rPr lang="th-TH" sz="4000" b="1" dirty="0" smtClean="0"/>
              <a:t>ขั้นตอนการเรียนรู้แบบโครงงานเป็นฐาน</a:t>
            </a:r>
          </a:p>
          <a:p>
            <a:r>
              <a:rPr lang="th-TH" sz="4000" b="1" dirty="0" smtClean="0"/>
              <a:t>การบูรณาการโครงงานกับทักษะในศตวรรษที่ 21</a:t>
            </a:r>
          </a:p>
          <a:p>
            <a:r>
              <a:rPr lang="th-TH" sz="4000" b="1" dirty="0" smtClean="0"/>
              <a:t>การเรียนรู้แบบจินตวิศวกรรม</a:t>
            </a:r>
          </a:p>
          <a:p>
            <a:r>
              <a:rPr lang="th-TH" sz="4000" b="1" dirty="0" smtClean="0"/>
              <a:t>บทบาทของครูและผู้เรียนใน  </a:t>
            </a:r>
            <a:r>
              <a:rPr lang="en-US" sz="4000" b="1" dirty="0" err="1" smtClean="0"/>
              <a:t>PjBL</a:t>
            </a:r>
            <a:endParaRPr lang="en-US" sz="4000" b="1" dirty="0" smtClean="0"/>
          </a:p>
          <a:p>
            <a:r>
              <a:rPr lang="en-US" sz="4000" b="1" dirty="0" err="1" smtClean="0"/>
              <a:t>PjBL</a:t>
            </a:r>
            <a:r>
              <a:rPr lang="en-US" sz="4000" b="1" dirty="0" smtClean="0"/>
              <a:t> </a:t>
            </a:r>
            <a:r>
              <a:rPr lang="th-TH" sz="4000" b="1" dirty="0" smtClean="0"/>
              <a:t>ด้านอาชีวศึกษา</a:t>
            </a:r>
            <a:endParaRPr lang="en-US" sz="4000" b="1" dirty="0" smtClean="0"/>
          </a:p>
          <a:p>
            <a:endParaRPr lang="th-TH" sz="4000" b="1" dirty="0" smtClean="0"/>
          </a:p>
          <a:p>
            <a:endParaRPr lang="th-TH" dirty="0" smtClean="0"/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99092524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2"/>
          <p:cNvSpPr>
            <a:spLocks noGrp="1" noChangeArrowheads="1"/>
          </p:cNvSpPr>
          <p:nvPr>
            <p:ph type="title"/>
          </p:nvPr>
        </p:nvSpPr>
        <p:spPr>
          <a:xfrm>
            <a:off x="1908175" y="274638"/>
            <a:ext cx="6707188" cy="1143000"/>
          </a:xfrm>
          <a:solidFill>
            <a:schemeClr val="accent5">
              <a:lumMod val="90000"/>
            </a:schemeClr>
          </a:solidFill>
        </p:spPr>
        <p:txBody>
          <a:bodyPr/>
          <a:lstStyle/>
          <a:p>
            <a:pPr algn="l"/>
            <a:r>
              <a:rPr lang="th-TH" altLang="th-TH" dirty="0" smtClean="0"/>
              <a:t>ขั้นตอนการเรียนรู้แบบโครงงานเป็นฐาน</a:t>
            </a:r>
            <a:endParaRPr lang="en-US" altLang="th-TH" dirty="0"/>
          </a:p>
        </p:txBody>
      </p:sp>
      <p:sp>
        <p:nvSpPr>
          <p:cNvPr id="195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th-TH" altLang="th-TH" sz="4400" dirty="0"/>
              <a:t>การเตรียมความพร้อม</a:t>
            </a:r>
          </a:p>
          <a:p>
            <a:r>
              <a:rPr lang="th-TH" altLang="th-TH" sz="4400" dirty="0"/>
              <a:t>การกำหนดและเลือกหัวข้อ</a:t>
            </a:r>
          </a:p>
          <a:p>
            <a:r>
              <a:rPr lang="th-TH" altLang="th-TH" sz="4400" dirty="0"/>
              <a:t>การเขียนเค้าโครงของโครงงาน</a:t>
            </a:r>
          </a:p>
          <a:p>
            <a:r>
              <a:rPr lang="th-TH" altLang="th-TH" sz="4400" dirty="0"/>
              <a:t>การปฏิบัติโครงงาน </a:t>
            </a:r>
          </a:p>
          <a:p>
            <a:r>
              <a:rPr lang="th-TH" altLang="th-TH" sz="4400" dirty="0"/>
              <a:t>การนำเสนอผลงาน</a:t>
            </a:r>
          </a:p>
          <a:p>
            <a:r>
              <a:rPr lang="th-TH" altLang="th-TH" sz="4400" dirty="0"/>
              <a:t>การประเมินผล</a:t>
            </a:r>
            <a:endParaRPr lang="en-US" altLang="th-TH" sz="4400" dirty="0"/>
          </a:p>
        </p:txBody>
      </p:sp>
    </p:spTree>
    <p:extLst>
      <p:ext uri="{BB962C8B-B14F-4D97-AF65-F5344CB8AC3E}">
        <p14:creationId xmlns:p14="http://schemas.microsoft.com/office/powerpoint/2010/main" val="17481164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90000"/>
            </a:schemeClr>
          </a:solidFill>
        </p:spPr>
        <p:txBody>
          <a:bodyPr/>
          <a:lstStyle/>
          <a:p>
            <a:r>
              <a:rPr lang="th-TH" dirty="0"/>
              <a:t>ขั้นที่ 1  การเตรียมความพร้อม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sz="3600" dirty="0" smtClean="0"/>
              <a:t>ผู้สอน</a:t>
            </a:r>
            <a:r>
              <a:rPr lang="th-TH" sz="3600" dirty="0"/>
              <a:t>จัดเตรียมขอบเขตของโครงการ  </a:t>
            </a:r>
            <a:endParaRPr lang="th-TH" sz="3600" dirty="0" smtClean="0"/>
          </a:p>
          <a:p>
            <a:r>
              <a:rPr lang="th-TH" sz="3600" dirty="0" smtClean="0"/>
              <a:t>แหล่งข้อมูล และ</a:t>
            </a:r>
            <a:r>
              <a:rPr lang="th-TH" sz="3600" dirty="0"/>
              <a:t>คำถามนำ  </a:t>
            </a:r>
            <a:endParaRPr lang="th-TH" sz="3600" dirty="0" smtClean="0"/>
          </a:p>
          <a:p>
            <a:r>
              <a:rPr lang="th-TH" sz="3600" dirty="0" smtClean="0"/>
              <a:t>โดยระบุขั้นตอนใน</a:t>
            </a:r>
            <a:r>
              <a:rPr lang="th-TH" sz="3600" dirty="0"/>
              <a:t>แผนการจัดการเรียนรู้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240" y="3933057"/>
            <a:ext cx="9163239" cy="2924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5501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90000"/>
            </a:schemeClr>
          </a:solidFill>
        </p:spPr>
        <p:txBody>
          <a:bodyPr/>
          <a:lstStyle/>
          <a:p>
            <a:r>
              <a:rPr lang="th-TH" dirty="0"/>
              <a:t>ขั้นที่ 2 การกำหนดและเลือกหัวข้อ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sz="4000" dirty="0" smtClean="0"/>
              <a:t>กลุ่ม</a:t>
            </a:r>
            <a:r>
              <a:rPr lang="th-TH" sz="4000" dirty="0"/>
              <a:t>ผู้เรียนร่วมกันกำหนดหัวข้อที่จะทำเป็นโครงงาน  ศึกษาความเป็นไปได้ของแต่ละหัวข้อเพื่อเลือกโครงงานที่จะจัดทำ  นำเสนอผู้สอนให้ความเห็นชอบ</a:t>
            </a:r>
          </a:p>
        </p:txBody>
      </p:sp>
    </p:spTree>
    <p:extLst>
      <p:ext uri="{BB962C8B-B14F-4D97-AF65-F5344CB8AC3E}">
        <p14:creationId xmlns:p14="http://schemas.microsoft.com/office/powerpoint/2010/main" val="376564376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90000"/>
            </a:schemeClr>
          </a:solidFill>
        </p:spPr>
        <p:txBody>
          <a:bodyPr/>
          <a:lstStyle/>
          <a:p>
            <a:r>
              <a:rPr lang="th-TH" dirty="0"/>
              <a:t>ขั้นที่ 3  การเขียนเค้าโครงของโครงงาน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sz="4000" dirty="0" smtClean="0"/>
              <a:t>ผู้เรียน</a:t>
            </a:r>
            <a:r>
              <a:rPr lang="th-TH" sz="4000" dirty="0"/>
              <a:t>ศึกษาขอบเขตโครงงาน  แหล่งข้อมูล ตลอดจนค้นหาแหล่งข้อมูล   แล้วร่วมวางแผนการจัดทำโครงงาน  โดยระบุกิจกรรมในแต่ละขั้นตอน  รวมทั้งบทบาทหน้าที่ ภาระงานของสมาชิกในกลุ่ม  ตลอดจนระยะเวลาในการดำเนินงาน</a:t>
            </a:r>
          </a:p>
        </p:txBody>
      </p:sp>
    </p:spTree>
    <p:extLst>
      <p:ext uri="{BB962C8B-B14F-4D97-AF65-F5344CB8AC3E}">
        <p14:creationId xmlns:p14="http://schemas.microsoft.com/office/powerpoint/2010/main" val="15745881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90000"/>
            </a:schemeClr>
          </a:solidFill>
        </p:spPr>
        <p:txBody>
          <a:bodyPr/>
          <a:lstStyle/>
          <a:p>
            <a:r>
              <a:rPr lang="th-TH" dirty="0"/>
              <a:t>ขั้นที่ 4   การปฏิบัติโครงงาน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sz="4000" dirty="0" smtClean="0"/>
              <a:t>สมาชิก</a:t>
            </a:r>
            <a:r>
              <a:rPr lang="th-TH" sz="4000" dirty="0"/>
              <a:t>ในกลุ่มร่วมดำเนินงานตามแผนงาน และหน้าที่ความรับผิดชอบ  ด้วยการบูรณาการความรู้ ทักษะ  แลกเปลี่ยนประสบการณ์และค้นหาความรู้ใหม่  โดยมีผู้สอนคอยให้คำปรึกษาและหรือร่วมแก้ปัญหาไปพร้อมกับผู้เรียน</a:t>
            </a:r>
          </a:p>
        </p:txBody>
      </p:sp>
    </p:spTree>
    <p:extLst>
      <p:ext uri="{BB962C8B-B14F-4D97-AF65-F5344CB8AC3E}">
        <p14:creationId xmlns:p14="http://schemas.microsoft.com/office/powerpoint/2010/main" val="219561676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3728" y="53752"/>
            <a:ext cx="6707187" cy="1143000"/>
          </a:xfrm>
          <a:solidFill>
            <a:schemeClr val="accent5">
              <a:lumMod val="90000"/>
            </a:schemeClr>
          </a:solidFill>
        </p:spPr>
        <p:txBody>
          <a:bodyPr/>
          <a:lstStyle/>
          <a:p>
            <a:r>
              <a:rPr lang="th-TH" dirty="0"/>
              <a:t>ขั้นที่ 5  การนำเสนอผลงาน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95736" y="1052736"/>
            <a:ext cx="6778625" cy="4525963"/>
          </a:xfrm>
        </p:spPr>
        <p:txBody>
          <a:bodyPr/>
          <a:lstStyle/>
          <a:p>
            <a:r>
              <a:rPr lang="th-TH" sz="4400" dirty="0" smtClean="0"/>
              <a:t>ผู้เรียน</a:t>
            </a:r>
            <a:r>
              <a:rPr lang="th-TH" sz="4400" dirty="0"/>
              <a:t>สรุปผลการดำเนินงาน  จัดทำรายงานและนำเสนอผลงานกิจกรรมของโครงงาน  เพื่อแลกเปลี่ยน</a:t>
            </a:r>
            <a:r>
              <a:rPr lang="th-TH" sz="4400" dirty="0" smtClean="0"/>
              <a:t>เรียนรู้</a:t>
            </a:r>
            <a:endParaRPr lang="th-TH" sz="4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3155836"/>
            <a:ext cx="7374720" cy="3702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81885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90000"/>
            </a:schemeClr>
          </a:solidFill>
        </p:spPr>
        <p:txBody>
          <a:bodyPr/>
          <a:lstStyle/>
          <a:p>
            <a:r>
              <a:rPr lang="th-TH" dirty="0"/>
              <a:t>ขั้นที่ 6  การประเมินผล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sz="4000" dirty="0" smtClean="0"/>
              <a:t>ผู้สอน</a:t>
            </a:r>
            <a:r>
              <a:rPr lang="th-TH" sz="4000" dirty="0"/>
              <a:t>ประเมินผลโครงการอย่างต่อเนื่อง  ด้วยวิธีการและเครื่องมือที่หลากหลาย  เน้นการประเมินตามสภาพจริง  ทั้งความรู้ กระบวนการ ผลงานและพฤติกรรมลักษณะนิสัยของผู้เรียน</a:t>
            </a:r>
          </a:p>
        </p:txBody>
      </p:sp>
    </p:spTree>
    <p:extLst>
      <p:ext uri="{BB962C8B-B14F-4D97-AF65-F5344CB8AC3E}">
        <p14:creationId xmlns:p14="http://schemas.microsoft.com/office/powerpoint/2010/main" val="173245165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5696" y="24867"/>
            <a:ext cx="7128792" cy="1143000"/>
          </a:xfrm>
        </p:spPr>
        <p:txBody>
          <a:bodyPr/>
          <a:lstStyle/>
          <a:p>
            <a:r>
              <a:rPr lang="th-TH" sz="3600" dirty="0" smtClean="0"/>
              <a:t>ขั้นตอน </a:t>
            </a:r>
            <a:r>
              <a:rPr lang="en-US" sz="3600" dirty="0" err="1" smtClean="0"/>
              <a:t>PjBL</a:t>
            </a:r>
            <a:r>
              <a:rPr lang="en-US" sz="3600" dirty="0" smtClean="0"/>
              <a:t> </a:t>
            </a:r>
            <a:r>
              <a:rPr lang="th-TH" sz="3600" dirty="0" smtClean="0"/>
              <a:t>บูรณาการทักษะในศตวรรษที่</a:t>
            </a:r>
            <a:r>
              <a:rPr lang="th-TH" sz="3600" baseline="0" dirty="0" smtClean="0"/>
              <a:t> 21</a:t>
            </a:r>
            <a:endParaRPr lang="th-TH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737"/>
            <a:ext cx="9144649" cy="5805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521233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ขั้นตอนการจัดการเรียนรู้ </a:t>
            </a:r>
            <a:r>
              <a:rPr lang="en-US" dirty="0" err="1" smtClean="0"/>
              <a:t>PjBL</a:t>
            </a:r>
            <a:r>
              <a:rPr lang="en-US" dirty="0" smtClean="0"/>
              <a:t> </a:t>
            </a:r>
            <a:r>
              <a:rPr lang="th-TH" dirty="0" smtClean="0"/>
              <a:t>สสค.</a:t>
            </a:r>
            <a:endParaRPr lang="th-TH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269225"/>
            <a:ext cx="7380312" cy="5616624"/>
          </a:xfrm>
        </p:spPr>
      </p:pic>
    </p:spTree>
    <p:extLst>
      <p:ext uri="{BB962C8B-B14F-4D97-AF65-F5344CB8AC3E}">
        <p14:creationId xmlns:p14="http://schemas.microsoft.com/office/powerpoint/2010/main" val="194479701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การเรียนรู้แบบจินตวิศวกรรม</a:t>
            </a:r>
            <a:br>
              <a:rPr lang="th-TH" b="1" dirty="0" smtClean="0"/>
            </a:br>
            <a:r>
              <a:rPr lang="en-US" b="1" dirty="0" smtClean="0"/>
              <a:t>(Imagineering)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760122"/>
            <a:ext cx="8064896" cy="4765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589674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1763688" y="548680"/>
            <a:ext cx="7380312" cy="763587"/>
          </a:xfrm>
        </p:spPr>
        <p:txBody>
          <a:bodyPr/>
          <a:lstStyle/>
          <a:p>
            <a:r>
              <a:rPr lang="th-TH" altLang="th-TH" sz="5400" b="1" dirty="0" smtClean="0">
                <a:latin typeface="+mn-lt"/>
                <a:cs typeface="+mn-cs"/>
              </a:rPr>
              <a:t>ขั้นตอนการเรียนรู้แบบจินตวิศวกรรม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9914" y="1524000"/>
            <a:ext cx="5144574" cy="4785320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th-T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j-cs"/>
              </a:rPr>
              <a:t>การจินตนาการ (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j-cs"/>
              </a:rPr>
              <a:t>Imagine) </a:t>
            </a:r>
          </a:p>
          <a:p>
            <a:pPr>
              <a:defRPr/>
            </a:pPr>
            <a:r>
              <a:rPr lang="th-T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j-cs"/>
              </a:rPr>
              <a:t>การออกแบบ (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j-cs"/>
              </a:rPr>
              <a:t>Design) </a:t>
            </a:r>
          </a:p>
          <a:p>
            <a:pPr>
              <a:defRPr/>
            </a:pPr>
            <a:r>
              <a:rPr lang="th-T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j-cs"/>
              </a:rPr>
              <a:t>การพัฒนา (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j-cs"/>
              </a:rPr>
              <a:t>Develop) </a:t>
            </a:r>
          </a:p>
          <a:p>
            <a:pPr>
              <a:defRPr/>
            </a:pPr>
            <a:r>
              <a:rPr lang="th-T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j-cs"/>
              </a:rPr>
              <a:t>การนำเสนอ (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j-cs"/>
              </a:rPr>
              <a:t>Present) </a:t>
            </a:r>
          </a:p>
          <a:p>
            <a:pPr>
              <a:defRPr/>
            </a:pPr>
            <a:r>
              <a:rPr lang="th-T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j-cs"/>
              </a:rPr>
              <a:t>การปรับปรุง (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j-cs"/>
              </a:rPr>
              <a:t>Improvement) </a:t>
            </a:r>
          </a:p>
          <a:p>
            <a:pPr>
              <a:defRPr/>
            </a:pPr>
            <a:r>
              <a:rPr lang="th-T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j-cs"/>
              </a:rPr>
              <a:t>การประเมินผล (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j-cs"/>
              </a:rPr>
              <a:t>Evaluate) </a:t>
            </a:r>
            <a:endParaRPr lang="th-TH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+mj-cs"/>
            </a:endParaRPr>
          </a:p>
        </p:txBody>
      </p:sp>
      <p:pic>
        <p:nvPicPr>
          <p:cNvPr id="21508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5" y="1340768"/>
            <a:ext cx="3811588" cy="379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562459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3728" y="188640"/>
            <a:ext cx="6707187" cy="1143000"/>
          </a:xfrm>
        </p:spPr>
        <p:txBody>
          <a:bodyPr/>
          <a:lstStyle/>
          <a:p>
            <a:pPr>
              <a:defRPr/>
            </a:pPr>
            <a:r>
              <a:rPr lang="th-TH" sz="6000" b="1" kern="1200" dirty="0" smtClean="0">
                <a:solidFill>
                  <a:schemeClr val="tx1"/>
                </a:solidFill>
                <a:latin typeface="TH SarabunPSK" panose="020B0500040200020003" pitchFamily="34" charset="-34"/>
                <a:cs typeface="+mn-cs"/>
              </a:rPr>
              <a:t>ขั้นการจินตนาการ </a:t>
            </a:r>
            <a:r>
              <a:rPr lang="en-US" sz="6000" b="1" kern="1200" dirty="0" smtClean="0">
                <a:solidFill>
                  <a:schemeClr val="tx1"/>
                </a:solidFill>
                <a:latin typeface="TH SarabunPSK" panose="020B0500040200020003" pitchFamily="34" charset="-34"/>
                <a:cs typeface="+mn-cs"/>
              </a:rPr>
              <a:t>(Imagine) </a:t>
            </a:r>
            <a:endParaRPr lang="th-TH" sz="4800" b="1" dirty="0">
              <a:latin typeface="TH SarabunPSK" panose="020B0500040200020003" pitchFamily="34" charset="-34"/>
              <a:cs typeface="+mn-cs"/>
            </a:endParaRP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1908175" y="1600200"/>
            <a:ext cx="6778625" cy="4709120"/>
          </a:xfrm>
        </p:spPr>
        <p:txBody>
          <a:bodyPr/>
          <a:lstStyle/>
          <a:p>
            <a:r>
              <a:rPr lang="th-TH" altLang="th-TH" sz="4000" b="1" dirty="0" smtClean="0">
                <a:latin typeface="TH SarabunPSK" pitchFamily="34" charset="-34"/>
              </a:rPr>
              <a:t>ขั้นตอนการกำหนดโจทย์จินตนาการของผลงาน </a:t>
            </a:r>
            <a:r>
              <a:rPr lang="en-US" altLang="th-TH" sz="4000" b="1" dirty="0" smtClean="0">
                <a:latin typeface="TH SarabunPSK" pitchFamily="34" charset="-34"/>
              </a:rPr>
              <a:t>(Problem)   </a:t>
            </a:r>
          </a:p>
          <a:p>
            <a:r>
              <a:rPr lang="th-TH" altLang="th-TH" sz="4000" b="1" dirty="0" smtClean="0">
                <a:latin typeface="TH SarabunPSK" pitchFamily="34" charset="-34"/>
              </a:rPr>
              <a:t>ขั้นตอนการระดมสมองจินตนาการผลงาน </a:t>
            </a:r>
            <a:r>
              <a:rPr lang="en-US" altLang="th-TH" sz="4000" b="1" dirty="0" smtClean="0">
                <a:latin typeface="TH SarabunPSK" pitchFamily="34" charset="-34"/>
              </a:rPr>
              <a:t>(Brainstorm) </a:t>
            </a:r>
          </a:p>
          <a:p>
            <a:r>
              <a:rPr lang="th-TH" altLang="th-TH" sz="4000" b="1" dirty="0" smtClean="0">
                <a:latin typeface="TH SarabunPSK" pitchFamily="34" charset="-34"/>
              </a:rPr>
              <a:t>ขั้นตอนการแสดงความคิดเห็น </a:t>
            </a:r>
            <a:r>
              <a:rPr lang="en-US" altLang="th-TH" sz="4000" b="1" dirty="0" smtClean="0">
                <a:latin typeface="TH SarabunPSK" pitchFamily="34" charset="-34"/>
              </a:rPr>
              <a:t>(Discussion) </a:t>
            </a:r>
          </a:p>
          <a:p>
            <a:r>
              <a:rPr lang="th-TH" altLang="th-TH" sz="4000" b="1" dirty="0" smtClean="0">
                <a:latin typeface="TH SarabunPSK" pitchFamily="34" charset="-34"/>
              </a:rPr>
              <a:t>ขั้นตอนการวิเคราะห์ความเป็นไปได้ของจินตนาการ </a:t>
            </a:r>
            <a:r>
              <a:rPr lang="en-US" altLang="th-TH" sz="4000" b="1" dirty="0" smtClean="0">
                <a:latin typeface="TH SarabunPSK" pitchFamily="34" charset="-34"/>
              </a:rPr>
              <a:t>(Feasibility) </a:t>
            </a:r>
            <a:endParaRPr lang="th-TH" altLang="th-TH" sz="4000" b="1" dirty="0" smtClean="0">
              <a:latin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01017023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h-TH" sz="6000" b="1" kern="1200" dirty="0" smtClean="0">
                <a:solidFill>
                  <a:schemeClr val="tx1"/>
                </a:solidFill>
                <a:latin typeface="TH SarabunPSK" panose="020B0500040200020003" pitchFamily="34" charset="-34"/>
                <a:cs typeface="+mn-cs"/>
              </a:rPr>
              <a:t>ขั้นการออกแบบ </a:t>
            </a:r>
            <a:r>
              <a:rPr lang="en-US" sz="6000" b="1" kern="1200" dirty="0" smtClean="0">
                <a:solidFill>
                  <a:schemeClr val="tx1"/>
                </a:solidFill>
                <a:latin typeface="TH SarabunPSK" panose="020B0500040200020003" pitchFamily="34" charset="-34"/>
                <a:cs typeface="+mn-cs"/>
              </a:rPr>
              <a:t>(Design) </a:t>
            </a:r>
            <a:endParaRPr lang="th-TH" sz="4800" b="1" dirty="0">
              <a:latin typeface="TH SarabunPSK" panose="020B0500040200020003" pitchFamily="34" charset="-34"/>
              <a:cs typeface="+mn-cs"/>
            </a:endParaRP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1835695" y="1676400"/>
            <a:ext cx="7200801" cy="4848944"/>
          </a:xfrm>
        </p:spPr>
        <p:txBody>
          <a:bodyPr/>
          <a:lstStyle/>
          <a:p>
            <a:r>
              <a:rPr lang="th-TH" altLang="th-TH" sz="4800" b="1" dirty="0" smtClean="0">
                <a:latin typeface="TH SarabunPSK" pitchFamily="34" charset="-34"/>
              </a:rPr>
              <a:t>ขั้นตอนการร่างแบบ </a:t>
            </a:r>
            <a:r>
              <a:rPr lang="en-US" altLang="th-TH" sz="4800" b="1" dirty="0" smtClean="0">
                <a:latin typeface="TH SarabunPSK" pitchFamily="34" charset="-34"/>
              </a:rPr>
              <a:t>(Draft) </a:t>
            </a:r>
          </a:p>
          <a:p>
            <a:r>
              <a:rPr lang="th-TH" altLang="th-TH" sz="4800" b="1" dirty="0" smtClean="0">
                <a:latin typeface="TH SarabunPSK" pitchFamily="34" charset="-34"/>
              </a:rPr>
              <a:t>ขั้นตอนการเขียนสตอรี่บอร์ด </a:t>
            </a:r>
            <a:r>
              <a:rPr lang="en-US" altLang="th-TH" sz="4800" b="1" dirty="0" smtClean="0">
                <a:latin typeface="TH SarabunPSK" pitchFamily="34" charset="-34"/>
              </a:rPr>
              <a:t>(Story board) </a:t>
            </a:r>
          </a:p>
          <a:p>
            <a:r>
              <a:rPr lang="th-TH" altLang="th-TH" sz="4800" b="1" dirty="0" smtClean="0">
                <a:latin typeface="TH SarabunPSK" pitchFamily="34" charset="-34"/>
              </a:rPr>
              <a:t>ขั้นตอนการเขียนสคริปต์ </a:t>
            </a:r>
            <a:r>
              <a:rPr lang="en-US" altLang="th-TH" sz="4800" b="1" dirty="0" smtClean="0">
                <a:latin typeface="TH SarabunPSK" pitchFamily="34" charset="-34"/>
              </a:rPr>
              <a:t>(Script) </a:t>
            </a:r>
          </a:p>
          <a:p>
            <a:r>
              <a:rPr lang="th-TH" altLang="th-TH" sz="4800" b="1" dirty="0" smtClean="0">
                <a:latin typeface="TH SarabunPSK" pitchFamily="34" charset="-34"/>
              </a:rPr>
              <a:t>ขั้นตอนการสร้างแบบจำลอง </a:t>
            </a:r>
            <a:r>
              <a:rPr lang="en-US" altLang="th-TH" sz="4800" b="1" dirty="0" smtClean="0">
                <a:latin typeface="TH SarabunPSK" pitchFamily="34" charset="-34"/>
              </a:rPr>
              <a:t>(Prototype) </a:t>
            </a:r>
            <a:endParaRPr lang="th-TH" altLang="th-TH" sz="4800" b="1" dirty="0" smtClean="0">
              <a:latin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1657897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90000"/>
            </a:schemeClr>
          </a:solidFill>
        </p:spPr>
        <p:txBody>
          <a:bodyPr/>
          <a:lstStyle/>
          <a:p>
            <a:pPr>
              <a:defRPr/>
            </a:pPr>
            <a:r>
              <a:rPr lang="th-TH" sz="6000" b="1" kern="1200" dirty="0" smtClean="0">
                <a:solidFill>
                  <a:schemeClr val="tx1"/>
                </a:solidFill>
                <a:latin typeface="TH SarabunPSK" panose="020B0500040200020003" pitchFamily="34" charset="-34"/>
                <a:cs typeface="+mn-cs"/>
              </a:rPr>
              <a:t>ขั้นการพัฒนา </a:t>
            </a:r>
            <a:r>
              <a:rPr lang="en-US" sz="6000" b="1" kern="1200" dirty="0" smtClean="0">
                <a:solidFill>
                  <a:schemeClr val="tx1"/>
                </a:solidFill>
                <a:latin typeface="TH SarabunPSK" panose="020B0500040200020003" pitchFamily="34" charset="-34"/>
                <a:cs typeface="+mn-cs"/>
              </a:rPr>
              <a:t>(Develop) </a:t>
            </a:r>
            <a:endParaRPr lang="th-TH" sz="4800" b="1" dirty="0">
              <a:latin typeface="TH SarabunPSK" panose="020B0500040200020003" pitchFamily="34" charset="-34"/>
              <a:cs typeface="+mn-cs"/>
            </a:endParaRP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altLang="th-TH" sz="5400" b="1" dirty="0" smtClean="0">
                <a:latin typeface="TH SarabunPSK" pitchFamily="34" charset="-34"/>
              </a:rPr>
              <a:t>ขั้นตอนการสร้าง </a:t>
            </a:r>
            <a:r>
              <a:rPr lang="en-US" altLang="th-TH" sz="5400" b="1" dirty="0" smtClean="0">
                <a:latin typeface="TH SarabunPSK" pitchFamily="34" charset="-34"/>
              </a:rPr>
              <a:t>(Create) </a:t>
            </a:r>
          </a:p>
          <a:p>
            <a:r>
              <a:rPr lang="th-TH" altLang="th-TH" sz="5400" b="1" dirty="0" smtClean="0">
                <a:latin typeface="TH SarabunPSK" pitchFamily="34" charset="-34"/>
              </a:rPr>
              <a:t>ขั้นตอนการทดสอบการทำงาน </a:t>
            </a:r>
            <a:r>
              <a:rPr lang="en-US" altLang="th-TH" sz="5400" b="1" dirty="0" smtClean="0">
                <a:latin typeface="TH SarabunPSK" pitchFamily="34" charset="-34"/>
              </a:rPr>
              <a:t>(Test) </a:t>
            </a:r>
            <a:endParaRPr lang="th-TH" altLang="th-TH" sz="5400" b="1" dirty="0" smtClean="0">
              <a:latin typeface="TH SarabunPSK" pitchFamily="34" charset="-34"/>
            </a:endParaRPr>
          </a:p>
        </p:txBody>
      </p:sp>
      <p:pic>
        <p:nvPicPr>
          <p:cNvPr id="2458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" y="4267200"/>
            <a:ext cx="9115425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669438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1720" y="188640"/>
            <a:ext cx="6707187" cy="1143000"/>
          </a:xfrm>
          <a:solidFill>
            <a:schemeClr val="accent5">
              <a:lumMod val="90000"/>
            </a:schemeClr>
          </a:solidFill>
        </p:spPr>
        <p:txBody>
          <a:bodyPr/>
          <a:lstStyle/>
          <a:p>
            <a:pPr>
              <a:defRPr/>
            </a:pPr>
            <a:r>
              <a:rPr lang="th-TH" sz="5400" b="1" kern="1200" dirty="0" smtClean="0">
                <a:solidFill>
                  <a:schemeClr val="tx1"/>
                </a:solidFill>
                <a:latin typeface="TH SarabunPSK" panose="020B0500040200020003" pitchFamily="34" charset="-34"/>
                <a:cs typeface="+mn-cs"/>
              </a:rPr>
              <a:t>ขั้นการนำเสนอ </a:t>
            </a:r>
            <a:r>
              <a:rPr lang="en-US" sz="5400" b="1" kern="1200" dirty="0" smtClean="0">
                <a:solidFill>
                  <a:schemeClr val="tx1"/>
                </a:solidFill>
                <a:latin typeface="TH SarabunPSK" panose="020B0500040200020003" pitchFamily="34" charset="-34"/>
                <a:cs typeface="+mn-cs"/>
              </a:rPr>
              <a:t>(Present) </a:t>
            </a:r>
            <a:endParaRPr lang="th-TH" sz="4400" b="1" dirty="0">
              <a:latin typeface="TH SarabunPSK" panose="020B0500040200020003" pitchFamily="34" charset="-34"/>
              <a:cs typeface="+mn-cs"/>
            </a:endParaRP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2051720" y="1381075"/>
            <a:ext cx="6778625" cy="3344069"/>
          </a:xfrm>
        </p:spPr>
        <p:txBody>
          <a:bodyPr/>
          <a:lstStyle/>
          <a:p>
            <a:r>
              <a:rPr lang="th-TH" altLang="th-TH" sz="4800" b="1" dirty="0" smtClean="0">
                <a:latin typeface="TH SarabunPSK" pitchFamily="34" charset="-34"/>
              </a:rPr>
              <a:t>ขั้นตอนการแสดงผลงาน </a:t>
            </a:r>
            <a:r>
              <a:rPr lang="en-US" altLang="th-TH" sz="4800" b="1" dirty="0" smtClean="0">
                <a:latin typeface="TH SarabunPSK" pitchFamily="34" charset="-34"/>
              </a:rPr>
              <a:t>(Show) </a:t>
            </a:r>
          </a:p>
          <a:p>
            <a:r>
              <a:rPr lang="th-TH" altLang="th-TH" sz="4800" b="1" dirty="0" smtClean="0">
                <a:latin typeface="TH SarabunPSK" pitchFamily="34" charset="-34"/>
              </a:rPr>
              <a:t>ขั้นตอนการแข่งขัน </a:t>
            </a:r>
            <a:r>
              <a:rPr lang="en-US" altLang="th-TH" sz="4800" b="1" dirty="0" smtClean="0">
                <a:latin typeface="TH SarabunPSK" pitchFamily="34" charset="-34"/>
              </a:rPr>
              <a:t>(Contest) </a:t>
            </a:r>
          </a:p>
          <a:p>
            <a:r>
              <a:rPr lang="th-TH" altLang="th-TH" sz="4800" b="1" dirty="0" smtClean="0">
                <a:latin typeface="TH SarabunPSK" pitchFamily="34" charset="-34"/>
              </a:rPr>
              <a:t>ขั้นตอนการรับฟังความคิดเห็น </a:t>
            </a:r>
            <a:r>
              <a:rPr lang="en-US" altLang="th-TH" sz="4800" b="1" dirty="0" smtClean="0">
                <a:latin typeface="TH SarabunPSK" pitchFamily="34" charset="-34"/>
              </a:rPr>
              <a:t>(Suggestion) </a:t>
            </a:r>
            <a:endParaRPr lang="th-TH" altLang="th-TH" sz="4800" b="1" dirty="0" smtClean="0">
              <a:latin typeface="TH SarabunPSK" pitchFamily="34" charset="-34"/>
            </a:endParaRPr>
          </a:p>
        </p:txBody>
      </p:sp>
      <p:pic>
        <p:nvPicPr>
          <p:cNvPr id="2560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53136"/>
            <a:ext cx="9144000" cy="2206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580294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712" y="188640"/>
            <a:ext cx="6984776" cy="1143000"/>
          </a:xfrm>
          <a:solidFill>
            <a:schemeClr val="accent5">
              <a:lumMod val="90000"/>
            </a:schemeClr>
          </a:solidFill>
        </p:spPr>
        <p:txBody>
          <a:bodyPr/>
          <a:lstStyle/>
          <a:p>
            <a:pPr>
              <a:defRPr/>
            </a:pPr>
            <a:r>
              <a:rPr lang="th-TH" sz="5400" b="1" kern="1200" dirty="0" smtClean="0">
                <a:solidFill>
                  <a:schemeClr val="tx1"/>
                </a:solidFill>
                <a:latin typeface="TH SarabunPSK" panose="020B0500040200020003" pitchFamily="34" charset="-34"/>
                <a:cs typeface="+mn-cs"/>
              </a:rPr>
              <a:t>ขั้นการปรับปรุง </a:t>
            </a:r>
            <a:r>
              <a:rPr lang="en-US" sz="5400" b="1" kern="1200" dirty="0">
                <a:solidFill>
                  <a:schemeClr val="tx1"/>
                </a:solidFill>
                <a:latin typeface="TH SarabunPSK" panose="020B0500040200020003" pitchFamily="34" charset="-34"/>
                <a:cs typeface="+mn-cs"/>
              </a:rPr>
              <a:t>(</a:t>
            </a:r>
            <a:r>
              <a:rPr lang="en-US" sz="5400" b="1" kern="1200" dirty="0" smtClean="0">
                <a:solidFill>
                  <a:schemeClr val="tx1"/>
                </a:solidFill>
                <a:latin typeface="TH SarabunPSK" panose="020B0500040200020003" pitchFamily="34" charset="-34"/>
                <a:cs typeface="+mn-cs"/>
              </a:rPr>
              <a:t>Improvement) </a:t>
            </a:r>
            <a:endParaRPr lang="th-TH" sz="4400" b="1" dirty="0">
              <a:latin typeface="TH SarabunPSK" panose="020B0500040200020003" pitchFamily="34" charset="-34"/>
              <a:cs typeface="+mn-cs"/>
            </a:endParaRP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1799184" y="1340768"/>
            <a:ext cx="7344816" cy="4525963"/>
          </a:xfrm>
        </p:spPr>
        <p:txBody>
          <a:bodyPr/>
          <a:lstStyle/>
          <a:p>
            <a:r>
              <a:rPr lang="th-TH" altLang="th-TH" sz="5400" b="1" dirty="0" smtClean="0">
                <a:latin typeface="TH SarabunPSK" pitchFamily="34" charset="-34"/>
              </a:rPr>
              <a:t>ขั้นตอนการแก้ไขผลงาน </a:t>
            </a:r>
            <a:r>
              <a:rPr lang="en-US" altLang="th-TH" sz="5400" b="1" dirty="0" smtClean="0">
                <a:latin typeface="TH SarabunPSK" pitchFamily="34" charset="-34"/>
              </a:rPr>
              <a:t>(Revised) </a:t>
            </a:r>
          </a:p>
          <a:p>
            <a:r>
              <a:rPr lang="th-TH" altLang="th-TH" sz="5400" b="1" dirty="0" smtClean="0">
                <a:latin typeface="TH SarabunPSK" pitchFamily="34" charset="-34"/>
              </a:rPr>
              <a:t>ขั้นตอนการสรุปผลงาน </a:t>
            </a:r>
            <a:r>
              <a:rPr lang="en-US" altLang="th-TH" sz="5400" b="1" dirty="0" smtClean="0">
                <a:latin typeface="TH SarabunPSK" pitchFamily="34" charset="-34"/>
              </a:rPr>
              <a:t>(Conclusion) </a:t>
            </a:r>
            <a:endParaRPr lang="th-TH" altLang="th-TH" sz="5400" b="1" dirty="0" smtClean="0">
              <a:latin typeface="TH SarabunPSK" pitchFamily="34" charset="-34"/>
            </a:endParaRPr>
          </a:p>
        </p:txBody>
      </p:sp>
      <p:pic>
        <p:nvPicPr>
          <p:cNvPr id="2662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3906838"/>
            <a:ext cx="9139237" cy="293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47083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90000"/>
            </a:schemeClr>
          </a:solidFill>
        </p:spPr>
        <p:txBody>
          <a:bodyPr/>
          <a:lstStyle/>
          <a:p>
            <a:pPr>
              <a:defRPr/>
            </a:pPr>
            <a:r>
              <a:rPr lang="th-TH" sz="5400" b="1" kern="1200" dirty="0" smtClean="0">
                <a:solidFill>
                  <a:schemeClr val="tx1"/>
                </a:solidFill>
                <a:latin typeface="TH SarabunPSK" panose="020B0500040200020003" pitchFamily="34" charset="-34"/>
                <a:cs typeface="+mn-cs"/>
              </a:rPr>
              <a:t>ขั้นการประเมินผล </a:t>
            </a:r>
            <a:r>
              <a:rPr lang="en-US" sz="5400" b="1" kern="1200" dirty="0" smtClean="0">
                <a:solidFill>
                  <a:schemeClr val="tx1"/>
                </a:solidFill>
                <a:latin typeface="TH SarabunPSK" panose="020B0500040200020003" pitchFamily="34" charset="-34"/>
                <a:cs typeface="+mn-cs"/>
              </a:rPr>
              <a:t>(Evaluate) </a:t>
            </a:r>
            <a:endParaRPr lang="th-TH" sz="4400" b="1" dirty="0">
              <a:latin typeface="TH SarabunPSK" panose="020B0500040200020003" pitchFamily="34" charset="-34"/>
              <a:cs typeface="+mn-cs"/>
            </a:endParaRP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1907704" y="1844824"/>
            <a:ext cx="6778625" cy="4525963"/>
          </a:xfrm>
        </p:spPr>
        <p:txBody>
          <a:bodyPr/>
          <a:lstStyle/>
          <a:p>
            <a:r>
              <a:rPr lang="th-TH" altLang="th-TH" sz="4800" b="1" dirty="0" smtClean="0">
                <a:latin typeface="TH SarabunPSK" pitchFamily="34" charset="-34"/>
              </a:rPr>
              <a:t>ขั้นตอนการประเมินตามจินตนาการ </a:t>
            </a:r>
            <a:r>
              <a:rPr lang="en-US" altLang="th-TH" sz="4800" b="1" dirty="0" smtClean="0">
                <a:latin typeface="TH SarabunPSK" pitchFamily="34" charset="-34"/>
              </a:rPr>
              <a:t>(Process Evaluation) </a:t>
            </a:r>
          </a:p>
          <a:p>
            <a:r>
              <a:rPr lang="th-TH" altLang="th-TH" sz="4800" b="1" dirty="0" smtClean="0">
                <a:latin typeface="TH SarabunPSK" pitchFamily="34" charset="-34"/>
              </a:rPr>
              <a:t>ขั้นตอนการประเมินคุณภาพงาน </a:t>
            </a:r>
            <a:r>
              <a:rPr lang="en-US" altLang="th-TH" sz="4800" b="1" dirty="0" smtClean="0">
                <a:latin typeface="TH SarabunPSK" pitchFamily="34" charset="-34"/>
              </a:rPr>
              <a:t>(Product Evaluation)</a:t>
            </a:r>
            <a:endParaRPr lang="th-TH" altLang="th-TH" sz="4800" b="1" dirty="0" smtClean="0">
              <a:latin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15390439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90000"/>
            </a:schemeClr>
          </a:solidFill>
        </p:spPr>
        <p:txBody>
          <a:bodyPr/>
          <a:lstStyle/>
          <a:p>
            <a:r>
              <a:rPr lang="th-TH" altLang="th-TH" sz="5400" b="1" dirty="0" smtClean="0">
                <a:latin typeface="TH SarabunPSK" pitchFamily="34" charset="-34"/>
                <a:cs typeface="+mn-cs"/>
              </a:rPr>
              <a:t>การประเมินผลจินตวิศวกรรม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>
          <a:xfrm>
            <a:off x="2051720" y="1844824"/>
            <a:ext cx="6778625" cy="4525963"/>
          </a:xfrm>
        </p:spPr>
        <p:txBody>
          <a:bodyPr/>
          <a:lstStyle/>
          <a:p>
            <a:r>
              <a:rPr lang="th-TH" altLang="th-TH" sz="6000" b="1" dirty="0" smtClean="0">
                <a:latin typeface="TH SarabunPSK" pitchFamily="34" charset="-34"/>
              </a:rPr>
              <a:t>การประเมินตนเองนักศึกษา</a:t>
            </a:r>
          </a:p>
          <a:p>
            <a:r>
              <a:rPr lang="th-TH" altLang="th-TH" sz="6000" b="1" dirty="0" smtClean="0">
                <a:latin typeface="TH SarabunPSK" pitchFamily="34" charset="-34"/>
              </a:rPr>
              <a:t>การประเมินโดยผู้ทรงคุณวุฒิ</a:t>
            </a:r>
          </a:p>
          <a:p>
            <a:r>
              <a:rPr lang="th-TH" altLang="th-TH" sz="6000" b="1" dirty="0" smtClean="0">
                <a:latin typeface="TH SarabunPSK" pitchFamily="34" charset="-34"/>
              </a:rPr>
              <a:t>การประเมินโดยผู้สอน</a:t>
            </a:r>
          </a:p>
        </p:txBody>
      </p:sp>
    </p:spTree>
    <p:extLst>
      <p:ext uri="{BB962C8B-B14F-4D97-AF65-F5344CB8AC3E}">
        <p14:creationId xmlns:p14="http://schemas.microsoft.com/office/powerpoint/2010/main" val="104143870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8643" y="53752"/>
            <a:ext cx="6707187" cy="1143000"/>
          </a:xfrm>
        </p:spPr>
        <p:txBody>
          <a:bodyPr/>
          <a:lstStyle/>
          <a:p>
            <a:r>
              <a:rPr lang="th-TH" b="1" dirty="0" smtClean="0"/>
              <a:t>เทคนิคการสอนแบบบริษัทจำลอง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4637" y="1196752"/>
            <a:ext cx="7315200" cy="5661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249684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บทบาทผู้สอนและผู้เรียน</a:t>
            </a:r>
            <a:endParaRPr lang="th-TH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3" y="1412776"/>
            <a:ext cx="7178837" cy="5256584"/>
          </a:xfrm>
        </p:spPr>
      </p:pic>
    </p:spTree>
    <p:extLst>
      <p:ext uri="{BB962C8B-B14F-4D97-AF65-F5344CB8AC3E}">
        <p14:creationId xmlns:p14="http://schemas.microsoft.com/office/powerpoint/2010/main" val="296684325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บทบาทผู้สอนและผู้เรียน </a:t>
            </a:r>
            <a:r>
              <a:rPr lang="en-US" b="1" dirty="0" smtClean="0"/>
              <a:t>#2</a:t>
            </a:r>
            <a:endParaRPr lang="th-TH" b="1" dirty="0"/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07704" y="1210400"/>
            <a:ext cx="7165188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510" y="2177568"/>
            <a:ext cx="7114734" cy="4349080"/>
          </a:xfrm>
        </p:spPr>
      </p:pic>
    </p:spTree>
    <p:extLst>
      <p:ext uri="{BB962C8B-B14F-4D97-AF65-F5344CB8AC3E}">
        <p14:creationId xmlns:p14="http://schemas.microsoft.com/office/powerpoint/2010/main" val="145870167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712" y="28636"/>
            <a:ext cx="6707187" cy="880084"/>
          </a:xfrm>
        </p:spPr>
        <p:txBody>
          <a:bodyPr/>
          <a:lstStyle/>
          <a:p>
            <a:r>
              <a:rPr lang="th-TH" sz="4400" b="1" dirty="0" smtClean="0">
                <a:solidFill>
                  <a:schemeClr val="tx2"/>
                </a:solidFill>
                <a:effectLst/>
              </a:rPr>
              <a:t>บทบาทผู้สอนและผู้เรียน </a:t>
            </a:r>
            <a:r>
              <a:rPr lang="en-US" sz="4400" b="1" dirty="0" smtClean="0">
                <a:solidFill>
                  <a:schemeClr val="tx2"/>
                </a:solidFill>
                <a:effectLst/>
              </a:rPr>
              <a:t>#3</a:t>
            </a:r>
            <a:endParaRPr lang="th-TH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980728"/>
            <a:ext cx="6912768" cy="5543503"/>
          </a:xfrm>
        </p:spPr>
      </p:pic>
    </p:spTree>
    <p:extLst>
      <p:ext uri="{BB962C8B-B14F-4D97-AF65-F5344CB8AC3E}">
        <p14:creationId xmlns:p14="http://schemas.microsoft.com/office/powerpoint/2010/main" val="350080330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z="4400" b="1" dirty="0" smtClean="0">
                <a:solidFill>
                  <a:schemeClr val="tx2"/>
                </a:solidFill>
                <a:effectLst/>
              </a:rPr>
              <a:t>บทบาทผู้สอนและผู้เรียน </a:t>
            </a:r>
            <a:r>
              <a:rPr lang="en-US" sz="4400" b="1" dirty="0" smtClean="0">
                <a:solidFill>
                  <a:schemeClr val="tx2"/>
                </a:solidFill>
                <a:effectLst/>
              </a:rPr>
              <a:t>#4</a:t>
            </a:r>
            <a:endParaRPr lang="th-TH" b="1" dirty="0"/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07703" y="1210400"/>
            <a:ext cx="7178837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314" y="2192790"/>
            <a:ext cx="7162226" cy="4404562"/>
          </a:xfrm>
        </p:spPr>
      </p:pic>
    </p:spTree>
    <p:extLst>
      <p:ext uri="{BB962C8B-B14F-4D97-AF65-F5344CB8AC3E}">
        <p14:creationId xmlns:p14="http://schemas.microsoft.com/office/powerpoint/2010/main" val="135213558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90000"/>
            </a:schemeClr>
          </a:solidFill>
        </p:spPr>
        <p:txBody>
          <a:bodyPr/>
          <a:lstStyle/>
          <a:p>
            <a:r>
              <a:rPr lang="th-TH" b="1" dirty="0" smtClean="0"/>
              <a:t>ความแตกต่างระหว่างการเรียนรู้แบบโครงงานกับโครงการ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sz="4400" dirty="0" smtClean="0"/>
              <a:t>โครงงาน เป็นการทำงานร่วมกันเพื่อให้ได้ผลผลิตออกมาเป็นชิ้นงาน</a:t>
            </a:r>
          </a:p>
          <a:p>
            <a:r>
              <a:rPr lang="th-TH" sz="4400" dirty="0" smtClean="0"/>
              <a:t>โครงการ  เป็นการทำกิจกรรมร่วมกันเพื่อให้ได้ผลลัพธ์เป็นผลงานที่เป็นการทำงานกิจกรรมหรือการทำงานที่บรรลุผล อาจได้ผลเป็นชิ้นงานเช่นกัน</a:t>
            </a:r>
            <a:endParaRPr lang="th-TH" sz="4400" dirty="0"/>
          </a:p>
        </p:txBody>
      </p:sp>
    </p:spTree>
    <p:extLst>
      <p:ext uri="{BB962C8B-B14F-4D97-AF65-F5344CB8AC3E}">
        <p14:creationId xmlns:p14="http://schemas.microsoft.com/office/powerpoint/2010/main" val="231879356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3728" y="14988"/>
            <a:ext cx="6707187" cy="1143000"/>
          </a:xfrm>
        </p:spPr>
        <p:txBody>
          <a:bodyPr/>
          <a:lstStyle/>
          <a:p>
            <a:r>
              <a:rPr lang="th-TH" sz="4800" b="1" dirty="0" smtClean="0"/>
              <a:t>ตัวอย่างโครงงานทางด้านบัญชี</a:t>
            </a:r>
            <a:endParaRPr lang="th-TH" sz="48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1196752"/>
            <a:ext cx="7200800" cy="5522612"/>
          </a:xfrm>
        </p:spPr>
      </p:pic>
    </p:spTree>
    <p:extLst>
      <p:ext uri="{BB962C8B-B14F-4D97-AF65-F5344CB8AC3E}">
        <p14:creationId xmlns:p14="http://schemas.microsoft.com/office/powerpoint/2010/main" val="159838648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5736" y="28636"/>
            <a:ext cx="6707187" cy="1143000"/>
          </a:xfrm>
        </p:spPr>
        <p:txBody>
          <a:bodyPr/>
          <a:lstStyle/>
          <a:p>
            <a:r>
              <a:rPr lang="th-TH" b="1" dirty="0" smtClean="0"/>
              <a:t>โครงงานด้านการตลาด-คอมพิวเตอร์ธุรกิจ</a:t>
            </a:r>
            <a:endParaRPr lang="th-TH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1268760"/>
            <a:ext cx="7056784" cy="5536814"/>
          </a:xfrm>
        </p:spPr>
      </p:pic>
    </p:spTree>
    <p:extLst>
      <p:ext uri="{BB962C8B-B14F-4D97-AF65-F5344CB8AC3E}">
        <p14:creationId xmlns:p14="http://schemas.microsoft.com/office/powerpoint/2010/main" val="11948738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3728" y="116632"/>
            <a:ext cx="6707187" cy="1143000"/>
          </a:xfrm>
        </p:spPr>
        <p:txBody>
          <a:bodyPr/>
          <a:lstStyle/>
          <a:p>
            <a:r>
              <a:rPr lang="th-TH" sz="4000" b="1" dirty="0" smtClean="0"/>
              <a:t>โครงงานด้านภาษาต่างประเทศและการท่องเที่ยว</a:t>
            </a:r>
            <a:endParaRPr lang="th-TH" sz="40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8175" y="1268760"/>
            <a:ext cx="7235825" cy="5328592"/>
          </a:xfrm>
        </p:spPr>
      </p:pic>
    </p:spTree>
    <p:extLst>
      <p:ext uri="{BB962C8B-B14F-4D97-AF65-F5344CB8AC3E}">
        <p14:creationId xmlns:p14="http://schemas.microsoft.com/office/powerpoint/2010/main" val="359864829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การบูรณาการโครงงานกับการวิจัยเป็นฐาน</a:t>
            </a:r>
            <a:endParaRPr lang="th-TH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1340768"/>
            <a:ext cx="6912768" cy="5517232"/>
          </a:xfrm>
        </p:spPr>
      </p:pic>
    </p:spTree>
    <p:extLst>
      <p:ext uri="{BB962C8B-B14F-4D97-AF65-F5344CB8AC3E}">
        <p14:creationId xmlns:p14="http://schemas.microsoft.com/office/powerpoint/2010/main" val="331916740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1720" y="0"/>
            <a:ext cx="6707187" cy="864096"/>
          </a:xfrm>
        </p:spPr>
        <p:txBody>
          <a:bodyPr/>
          <a:lstStyle/>
          <a:p>
            <a:r>
              <a:rPr lang="th-TH" sz="3200" dirty="0">
                <a:cs typeface="+mn-cs"/>
              </a:rPr>
              <a:t>วิทยาลัยอาชีวศึกษา</a:t>
            </a:r>
            <a:r>
              <a:rPr lang="th-TH" sz="3200" dirty="0" smtClean="0">
                <a:cs typeface="+mn-cs"/>
              </a:rPr>
              <a:t>เทคโนโลยีฐานวิทยาศาสตร์</a:t>
            </a:r>
            <a:r>
              <a:rPr lang="th-TH" sz="3200" dirty="0">
                <a:cs typeface="+mn-cs"/>
              </a:rPr>
              <a:t> (</a:t>
            </a:r>
            <a:r>
              <a:rPr lang="th-TH" sz="3200" dirty="0" smtClean="0">
                <a:cs typeface="+mn-cs"/>
              </a:rPr>
              <a:t>ชลบุรี</a:t>
            </a:r>
            <a:r>
              <a:rPr lang="th-TH" sz="3200" dirty="0">
                <a:cs typeface="+mn-cs"/>
              </a:rPr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0728"/>
            <a:ext cx="9144000" cy="5904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405537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0250" y="1341"/>
            <a:ext cx="6707187" cy="1143000"/>
          </a:xfrm>
        </p:spPr>
        <p:txBody>
          <a:bodyPr/>
          <a:lstStyle/>
          <a:p>
            <a:r>
              <a:rPr lang="th-TH" b="1" dirty="0" smtClean="0"/>
              <a:t>วิทยาลัยเทคนิคมาบตาพุด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8175" y="1600200"/>
            <a:ext cx="7128321" cy="4525963"/>
          </a:xfrm>
        </p:spPr>
        <p:txBody>
          <a:bodyPr/>
          <a:lstStyle/>
          <a:p>
            <a:r>
              <a:rPr lang="en-US" dirty="0" smtClean="0"/>
              <a:t>Project-based Learning </a:t>
            </a:r>
            <a:r>
              <a:rPr lang="th-TH" dirty="0" smtClean="0"/>
              <a:t>ทุกรายวิชา</a:t>
            </a:r>
          </a:p>
          <a:p>
            <a:r>
              <a:rPr lang="th-TH" dirty="0" smtClean="0"/>
              <a:t>เน้นหลักการของ </a:t>
            </a:r>
            <a:r>
              <a:rPr lang="en-US" dirty="0" smtClean="0"/>
              <a:t>Constructionism</a:t>
            </a:r>
            <a:endParaRPr lang="th-TH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286125"/>
            <a:ext cx="7380312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032656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3728" y="28636"/>
            <a:ext cx="6707187" cy="1143000"/>
          </a:xfrm>
        </p:spPr>
        <p:txBody>
          <a:bodyPr/>
          <a:lstStyle/>
          <a:p>
            <a:r>
              <a:rPr lang="th-TH" b="1" dirty="0" smtClean="0"/>
              <a:t>วิทยาลัยเทคนิคบ้านค่าย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9044" y="1052736"/>
            <a:ext cx="6984305" cy="4713387"/>
          </a:xfrm>
        </p:spPr>
        <p:txBody>
          <a:bodyPr/>
          <a:lstStyle/>
          <a:p>
            <a:r>
              <a:rPr lang="en-US" sz="3600" b="1" dirty="0" smtClean="0"/>
              <a:t>Best Practice DVT</a:t>
            </a:r>
          </a:p>
          <a:p>
            <a:r>
              <a:rPr lang="th-TH" sz="3600" b="1" dirty="0" smtClean="0"/>
              <a:t>จัดการเรียนการสอนแบบทวิภาคี </a:t>
            </a:r>
            <a:r>
              <a:rPr lang="en-US" sz="3600" b="1" dirty="0" smtClean="0"/>
              <a:t>100%</a:t>
            </a:r>
          </a:p>
          <a:p>
            <a:r>
              <a:rPr lang="th-TH" sz="3600" b="1" dirty="0" smtClean="0"/>
              <a:t>ทุกสาขาจะต้องทำ </a:t>
            </a:r>
            <a:r>
              <a:rPr lang="en-US" sz="3600" b="1" dirty="0" smtClean="0"/>
              <a:t>Project-based Learning </a:t>
            </a:r>
            <a:r>
              <a:rPr lang="th-TH" sz="3600" b="1" dirty="0" smtClean="0"/>
              <a:t>ร่วมกับสถานประกอบ</a:t>
            </a:r>
          </a:p>
          <a:p>
            <a:r>
              <a:rPr lang="th-TH" sz="3600" b="1" dirty="0" smtClean="0"/>
              <a:t>โดดเด่นสาขาช่างเครื่องกลเรือ</a:t>
            </a:r>
            <a:endParaRPr lang="th-TH" sz="36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8394" y="4869160"/>
            <a:ext cx="7425606" cy="1988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09244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0450" y="125760"/>
            <a:ext cx="6707187" cy="1143000"/>
          </a:xfrm>
        </p:spPr>
        <p:txBody>
          <a:bodyPr/>
          <a:lstStyle/>
          <a:p>
            <a:r>
              <a:rPr lang="en-US" b="1" dirty="0" err="1" smtClean="0"/>
              <a:t>PjBL</a:t>
            </a:r>
            <a:r>
              <a:rPr lang="en-US" b="1" dirty="0" smtClean="0"/>
              <a:t> </a:t>
            </a:r>
            <a:r>
              <a:rPr lang="th-TH" b="1" dirty="0" smtClean="0"/>
              <a:t>สร้างคน อาชีวะสร้างชาติ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4088" y="1268760"/>
            <a:ext cx="7380312" cy="2949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4088" y="4218087"/>
            <a:ext cx="7359912" cy="263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244906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3688" y="-8020"/>
            <a:ext cx="7362626" cy="1143000"/>
          </a:xfrm>
          <a:solidFill>
            <a:schemeClr val="accent5"/>
          </a:solidFill>
        </p:spPr>
        <p:txBody>
          <a:bodyPr/>
          <a:lstStyle/>
          <a:p>
            <a:r>
              <a:rPr lang="th-TH" sz="5400" b="1" dirty="0" smtClean="0"/>
              <a:t>บทสรุป</a:t>
            </a:r>
            <a:endParaRPr lang="th-TH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การจัดการเรียนรู้แบบโครงงานเป็นฐาน  เป็นนโยบายหลักของสำนักงานคณะกรรมการการอาชีวศึกษา  ที่มุ่งเน้นให้ผู้เรียนมีทักษะในการแก้ปัญหา  การคิดแบบมีวิจารณญาณ  มีการคิดสร้างสรรค์   ทำงานเป็นทีม  สื่อสารและทำงานร่วมกับผู้อื่นได้</a:t>
            </a:r>
          </a:p>
          <a:p>
            <a:r>
              <a:rPr lang="th-TH" dirty="0" smtClean="0"/>
              <a:t>การสำเร็จการศึกษาของทุกสาขาวิชาด้านอาชีวศึกษา  จะกำหนดให้ต้องทำโครงงาน  ดังนั้นการบูรณาทักษะในศตวรรษที่ 21  จะทำให้นักเรียน-นักศึกษามีคุณภาพสอดคล้องกับยุคสมัย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44636694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3688" y="1341"/>
            <a:ext cx="7380312" cy="1143000"/>
          </a:xfrm>
          <a:solidFill>
            <a:schemeClr val="accent5"/>
          </a:solidFill>
        </p:spPr>
        <p:txBody>
          <a:bodyPr/>
          <a:lstStyle/>
          <a:p>
            <a:r>
              <a:rPr lang="th-TH" b="1" dirty="0" smtClean="0"/>
              <a:t>ประมวลคำถาม </a:t>
            </a:r>
            <a:r>
              <a:rPr lang="en-US" b="1" dirty="0" err="1" smtClean="0"/>
              <a:t>PjBL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7704" y="1196752"/>
            <a:ext cx="6984776" cy="5040560"/>
          </a:xfrm>
        </p:spPr>
        <p:txBody>
          <a:bodyPr/>
          <a:lstStyle/>
          <a:p>
            <a:r>
              <a:rPr lang="th-TH" sz="2400" b="1" dirty="0"/>
              <a:t>1.  การประเมินสภาพจริงของ </a:t>
            </a:r>
            <a:r>
              <a:rPr lang="en-US" sz="2400" b="1" dirty="0"/>
              <a:t>Project, Product, Process, Performance</a:t>
            </a:r>
          </a:p>
          <a:p>
            <a:r>
              <a:rPr lang="en-US" sz="2400" b="1" dirty="0"/>
              <a:t>2.  </a:t>
            </a:r>
            <a:r>
              <a:rPr lang="th-TH" sz="2400" b="1" dirty="0"/>
              <a:t>บทบาทของผู้บริหาร  ครู และนักเรียน-นักศึกษาในการทำ </a:t>
            </a:r>
            <a:r>
              <a:rPr lang="en-US" sz="2400" b="1" dirty="0" err="1"/>
              <a:t>PjBL</a:t>
            </a:r>
            <a:endParaRPr lang="en-US" sz="2400" b="1" dirty="0"/>
          </a:p>
          <a:p>
            <a:r>
              <a:rPr lang="en-US" sz="2400" b="1" dirty="0"/>
              <a:t>3.  </a:t>
            </a:r>
            <a:r>
              <a:rPr lang="th-TH" sz="2400" b="1" dirty="0"/>
              <a:t>ระดับการทำโครงการเป็นฐาน</a:t>
            </a:r>
          </a:p>
          <a:p>
            <a:pPr lvl="1"/>
            <a:r>
              <a:rPr lang="en-US" sz="1800" b="1" dirty="0" err="1"/>
              <a:t>PjBL</a:t>
            </a:r>
            <a:r>
              <a:rPr lang="en-US" sz="1800" b="1" dirty="0"/>
              <a:t>  100%   </a:t>
            </a:r>
            <a:r>
              <a:rPr lang="th-TH" sz="1800" b="1" dirty="0"/>
              <a:t>ทวิภาคี</a:t>
            </a:r>
          </a:p>
          <a:p>
            <a:pPr lvl="1"/>
            <a:r>
              <a:rPr lang="en-US" sz="1800" b="1" dirty="0" err="1"/>
              <a:t>PjBL</a:t>
            </a:r>
            <a:r>
              <a:rPr lang="en-US" sz="1800" b="1" dirty="0"/>
              <a:t>   </a:t>
            </a:r>
            <a:r>
              <a:rPr lang="th-TH" sz="1800" b="1" dirty="0"/>
              <a:t>เฉพาะวิชาโครงการ  ผู้สำเร็จการศึกษา ปวช.3, ปวส.2</a:t>
            </a:r>
          </a:p>
          <a:p>
            <a:pPr lvl="1"/>
            <a:r>
              <a:rPr lang="en-US" sz="1800" b="1" dirty="0" err="1"/>
              <a:t>PjBL</a:t>
            </a:r>
            <a:r>
              <a:rPr lang="en-US" sz="1800" b="1" dirty="0"/>
              <a:t>  </a:t>
            </a:r>
            <a:r>
              <a:rPr lang="th-TH" sz="1800" b="1" dirty="0"/>
              <a:t>ทั้งรายวิชา  เฉพาะวิชาปฏิบัติที่ไม่เน้นเนื้อหา</a:t>
            </a:r>
          </a:p>
          <a:p>
            <a:pPr lvl="1"/>
            <a:r>
              <a:rPr lang="en-US" sz="1800" b="1" dirty="0" err="1"/>
              <a:t>PjBL</a:t>
            </a:r>
            <a:r>
              <a:rPr lang="en-US" sz="1800" b="1" dirty="0"/>
              <a:t>  </a:t>
            </a:r>
            <a:r>
              <a:rPr lang="th-TH" sz="1800" b="1" dirty="0"/>
              <a:t>เฉพาะบางหัวข้อเรื่องในรายวิชา</a:t>
            </a:r>
          </a:p>
          <a:p>
            <a:r>
              <a:rPr lang="th-TH" sz="2400" b="1" dirty="0"/>
              <a:t>4. วิทยาลัยที่มีประเภทวิชาแตกต่างกัน  จะต้องทำโครงการอย่างไร</a:t>
            </a:r>
          </a:p>
          <a:p>
            <a:r>
              <a:rPr lang="th-TH" sz="2400" b="1" dirty="0"/>
              <a:t>5. สาขาวิชาที่แตกต่างกันทำโครงงานไม่เหมือนกัน ใช้ขั้นตอนเหมือนกันหรือไม่</a:t>
            </a:r>
          </a:p>
          <a:p>
            <a:r>
              <a:rPr lang="th-TH" sz="2400" b="1" dirty="0"/>
              <a:t>6. การสรุปผลโครงการ ทำอย่างไร</a:t>
            </a:r>
          </a:p>
          <a:p>
            <a:pPr lvl="1"/>
            <a:r>
              <a:rPr lang="th-TH" sz="1800" b="1" dirty="0"/>
              <a:t>- แบบรายงานบูรณาการวิจัย  5  บท	ในกรณีที่เป็นวิชาโครงการ  หรือทั้งรายวิชา</a:t>
            </a:r>
          </a:p>
          <a:p>
            <a:pPr lvl="1"/>
            <a:r>
              <a:rPr lang="th-TH" sz="1800" b="1" dirty="0"/>
              <a:t>- แบบคู่มือโครงการ	ในกรณีที่เป็นบางหัวข้อเรื่อง</a:t>
            </a:r>
          </a:p>
          <a:p>
            <a:endParaRPr lang="th-TH" sz="2000" dirty="0"/>
          </a:p>
        </p:txBody>
      </p:sp>
    </p:spTree>
    <p:extLst>
      <p:ext uri="{BB962C8B-B14F-4D97-AF65-F5344CB8AC3E}">
        <p14:creationId xmlns:p14="http://schemas.microsoft.com/office/powerpoint/2010/main" val="65065728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3688" y="28636"/>
            <a:ext cx="7380312" cy="1143000"/>
          </a:xfrm>
          <a:solidFill>
            <a:schemeClr val="accent5"/>
          </a:solidFill>
        </p:spPr>
        <p:txBody>
          <a:bodyPr/>
          <a:lstStyle/>
          <a:p>
            <a:r>
              <a:rPr lang="th-TH" b="1" dirty="0" smtClean="0"/>
              <a:t>การถอดประสบการณ์นำสู่แผน-แนวปฏิบัติ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7704" y="1268760"/>
            <a:ext cx="6778625" cy="5328592"/>
          </a:xfrm>
        </p:spPr>
        <p:txBody>
          <a:bodyPr/>
          <a:lstStyle/>
          <a:p>
            <a:r>
              <a:rPr lang="th-TH" sz="3600" b="1" dirty="0" smtClean="0"/>
              <a:t>รูปแบบการจัดการเรียนรู้แบบโครงงานเป็นฐาน</a:t>
            </a:r>
          </a:p>
          <a:p>
            <a:r>
              <a:rPr lang="th-TH" sz="3600" b="1" dirty="0" smtClean="0"/>
              <a:t>แผนการจัดการเรียนรู้</a:t>
            </a:r>
          </a:p>
          <a:p>
            <a:r>
              <a:rPr lang="th-TH" sz="3600" b="1" dirty="0" smtClean="0"/>
              <a:t>ใบช่วยสอน/ใบประเมินโครงงาน</a:t>
            </a:r>
          </a:p>
          <a:p>
            <a:r>
              <a:rPr lang="th-TH" sz="3600" b="1" dirty="0" smtClean="0"/>
              <a:t>การประเมินตามสภาพจริง/การประกันคุณภาพ</a:t>
            </a:r>
          </a:p>
          <a:p>
            <a:r>
              <a:rPr lang="th-TH" sz="3600" b="1" dirty="0" smtClean="0"/>
              <a:t>คู่มือการจัดการเรียนรู้แบบโครงงานเป็นฐาน</a:t>
            </a:r>
          </a:p>
          <a:p>
            <a:r>
              <a:rPr lang="th-TH" sz="3600" b="1" dirty="0" smtClean="0"/>
              <a:t>แนวปฏิบัติการจัดการเรียนรู้แบบโครงงานเป็นฐาน</a:t>
            </a:r>
          </a:p>
          <a:p>
            <a:r>
              <a:rPr lang="en-US" sz="3600" b="1" dirty="0" err="1" smtClean="0"/>
              <a:t>PjBL</a:t>
            </a:r>
            <a:r>
              <a:rPr lang="en-US" sz="3600" b="1" dirty="0" smtClean="0"/>
              <a:t> &amp; </a:t>
            </a:r>
            <a:r>
              <a:rPr lang="en-US" sz="3600" b="1" dirty="0" err="1" smtClean="0"/>
              <a:t>Porfolio</a:t>
            </a:r>
            <a:endParaRPr lang="en-US" sz="3600" b="1" dirty="0" smtClean="0"/>
          </a:p>
          <a:p>
            <a:r>
              <a:rPr lang="en-US" sz="3600" b="1" dirty="0" err="1" smtClean="0"/>
              <a:t>PjBL</a:t>
            </a:r>
            <a:r>
              <a:rPr lang="en-US" sz="3600" b="1" dirty="0" smtClean="0"/>
              <a:t> &amp; Smart Classroom</a:t>
            </a:r>
            <a:endParaRPr lang="th-TH" sz="3600" b="1" dirty="0"/>
          </a:p>
        </p:txBody>
      </p:sp>
    </p:spTree>
    <p:extLst>
      <p:ext uri="{BB962C8B-B14F-4D97-AF65-F5344CB8AC3E}">
        <p14:creationId xmlns:p14="http://schemas.microsoft.com/office/powerpoint/2010/main" val="354311530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3688" y="1341"/>
            <a:ext cx="7380312" cy="907379"/>
          </a:xfrm>
          <a:solidFill>
            <a:schemeClr val="accent5"/>
          </a:solidFill>
        </p:spPr>
        <p:txBody>
          <a:bodyPr/>
          <a:lstStyle/>
          <a:p>
            <a:r>
              <a:rPr lang="th-TH" b="1" dirty="0" smtClean="0"/>
              <a:t>คำถามเพิ่มเติม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5696" y="1052736"/>
            <a:ext cx="7128792" cy="5544616"/>
          </a:xfrm>
        </p:spPr>
        <p:txBody>
          <a:bodyPr/>
          <a:lstStyle/>
          <a:p>
            <a:r>
              <a:rPr lang="en-US" sz="3600" b="1" dirty="0" err="1" smtClean="0"/>
              <a:t>PjBL</a:t>
            </a:r>
            <a:r>
              <a:rPr lang="en-US" sz="3600" b="1" dirty="0" smtClean="0"/>
              <a:t> </a:t>
            </a:r>
            <a:r>
              <a:rPr lang="th-TH" sz="3600" b="1" dirty="0" smtClean="0"/>
              <a:t>ควรเริ่มหรือกำหนดให้เขาทำเมื่อไหร่</a:t>
            </a:r>
          </a:p>
          <a:p>
            <a:pPr lvl="1"/>
            <a:r>
              <a:rPr lang="th-TH" sz="3200" b="1" dirty="0" smtClean="0">
                <a:solidFill>
                  <a:srgbClr val="FF0000"/>
                </a:solidFill>
              </a:rPr>
              <a:t>ต้นภาคเรียน / ตามแผนการจัดการเรียนรู้ที่ครูกำหนด</a:t>
            </a:r>
          </a:p>
          <a:p>
            <a:r>
              <a:rPr lang="th-TH" sz="3600" b="1" dirty="0" smtClean="0"/>
              <a:t>ทุกวิชาต้องทำ </a:t>
            </a:r>
            <a:r>
              <a:rPr lang="en-US" sz="3600" b="1" dirty="0" err="1" smtClean="0"/>
              <a:t>PjBL</a:t>
            </a:r>
            <a:r>
              <a:rPr lang="en-US" sz="3600" b="1" dirty="0" smtClean="0"/>
              <a:t> </a:t>
            </a:r>
            <a:r>
              <a:rPr lang="th-TH" sz="3600" b="1" dirty="0" smtClean="0"/>
              <a:t>หรือไม่ และถ้าสั่งทุกวิชาจะเป็นภาระมากมายกัน นศ.</a:t>
            </a:r>
          </a:p>
          <a:p>
            <a:pPr lvl="1"/>
            <a:r>
              <a:rPr lang="th-TH" sz="3200" b="1" dirty="0" smtClean="0">
                <a:solidFill>
                  <a:srgbClr val="FF0000"/>
                </a:solidFill>
              </a:rPr>
              <a:t>ไม่ต้องทำทุกวิชา แผนกวิชาตกลงให้เหมาะสม</a:t>
            </a:r>
          </a:p>
          <a:p>
            <a:r>
              <a:rPr lang="th-TH" sz="3600" b="1" dirty="0" smtClean="0"/>
              <a:t>วิธีการบูรณาการรายวิชาใน </a:t>
            </a:r>
            <a:r>
              <a:rPr lang="en-US" sz="3600" b="1" dirty="0" err="1" smtClean="0"/>
              <a:t>PjBL</a:t>
            </a:r>
            <a:endParaRPr lang="en-US" sz="3600" b="1" dirty="0" smtClean="0"/>
          </a:p>
          <a:p>
            <a:pPr lvl="1"/>
            <a:r>
              <a:rPr lang="th-TH" sz="3200" b="1" dirty="0" smtClean="0">
                <a:solidFill>
                  <a:srgbClr val="FF0000"/>
                </a:solidFill>
              </a:rPr>
              <a:t>วิธีการบูรณาการอยู่ในแผนการจัดการเรียนรู้</a:t>
            </a:r>
            <a:endParaRPr lang="en-US" sz="3200" b="1" dirty="0" smtClean="0">
              <a:solidFill>
                <a:srgbClr val="FF0000"/>
              </a:solidFill>
            </a:endParaRPr>
          </a:p>
          <a:p>
            <a:r>
              <a:rPr lang="th-TH" sz="3600" b="1" dirty="0" smtClean="0"/>
              <a:t>ระหว่างชั่วโมงสอบ  ครู-ผู้สอน ต้องทำอะไร</a:t>
            </a:r>
          </a:p>
          <a:p>
            <a:pPr lvl="1"/>
            <a:r>
              <a:rPr lang="th-TH" sz="3200" b="1" dirty="0" smtClean="0">
                <a:solidFill>
                  <a:srgbClr val="FF0000"/>
                </a:solidFill>
              </a:rPr>
              <a:t>วัดสมรรถนะผู้เรียนเป็นระยะ / นำเสนอความก้าวหน้า</a:t>
            </a:r>
            <a:endParaRPr lang="th-TH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3616261"/>
      </p:ext>
    </p:extLst>
  </p:cSld>
  <p:clrMapOvr>
    <a:masterClrMapping/>
  </p:clrMapOvr>
  <p:transition spd="slow">
    <p:randomBar dir="vert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3728" y="28636"/>
            <a:ext cx="6707187" cy="1143000"/>
          </a:xfrm>
        </p:spPr>
        <p:txBody>
          <a:bodyPr/>
          <a:lstStyle/>
          <a:p>
            <a:r>
              <a:rPr lang="th-TH" sz="4800" b="1" dirty="0" smtClean="0"/>
              <a:t>คำถาม</a:t>
            </a:r>
            <a:endParaRPr lang="th-TH" sz="48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196752"/>
            <a:ext cx="7380312" cy="5683082"/>
          </a:xfrm>
        </p:spPr>
      </p:pic>
    </p:spTree>
    <p:extLst>
      <p:ext uri="{BB962C8B-B14F-4D97-AF65-F5344CB8AC3E}">
        <p14:creationId xmlns:p14="http://schemas.microsoft.com/office/powerpoint/2010/main" val="371316583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3688" y="1341"/>
            <a:ext cx="7380312" cy="1143000"/>
          </a:xfrm>
        </p:spPr>
        <p:txBody>
          <a:bodyPr/>
          <a:lstStyle/>
          <a:p>
            <a:r>
              <a:rPr lang="th-TH" sz="4800" b="1" dirty="0" smtClean="0"/>
              <a:t>วิทยากร</a:t>
            </a:r>
            <a:endParaRPr lang="th-TH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8175" y="1412776"/>
            <a:ext cx="7056313" cy="4713387"/>
          </a:xfrm>
        </p:spPr>
        <p:txBody>
          <a:bodyPr/>
          <a:lstStyle/>
          <a:p>
            <a:r>
              <a:rPr lang="th-TH" altLang="zh-CN" sz="4000" b="1" dirty="0">
                <a:latin typeface="TH SarabunPSK" pitchFamily="34" charset="-34"/>
                <a:ea typeface="Arial Unicode MS" pitchFamily="34" charset="-128"/>
                <a:cs typeface="TH SarabunPSK" pitchFamily="34" charset="-34"/>
                <a:sym typeface="Haettenschweiler" pitchFamily="34" charset="0"/>
              </a:rPr>
              <a:t>รองศาสตราจารย์ ดร.ปรัชญนันท์  นิลสุข </a:t>
            </a:r>
            <a:br>
              <a:rPr lang="th-TH" altLang="zh-CN" sz="4000" b="1" dirty="0">
                <a:latin typeface="TH SarabunPSK" pitchFamily="34" charset="-34"/>
                <a:ea typeface="Arial Unicode MS" pitchFamily="34" charset="-128"/>
                <a:cs typeface="TH SarabunPSK" pitchFamily="34" charset="-34"/>
                <a:sym typeface="Haettenschweiler" pitchFamily="34" charset="0"/>
              </a:rPr>
            </a:br>
            <a:r>
              <a:rPr lang="th-TH" altLang="zh-CN" b="1" dirty="0">
                <a:latin typeface="TH SarabunPSK" pitchFamily="34" charset="-34"/>
                <a:ea typeface="Arial Unicode MS" pitchFamily="34" charset="-128"/>
                <a:cs typeface="TH SarabunPSK" pitchFamily="34" charset="-34"/>
                <a:sym typeface="Haettenschweiler" pitchFamily="34" charset="0"/>
              </a:rPr>
              <a:t>ภาควิชาครุศาสตร์เทคโนโลยี  คณะครุศาสตร์อุตสาหกรรม  มหาวิทยาลัยเทคโนโลยีพระจอมเกล้าพระนครเหนือ  </a:t>
            </a:r>
            <a:r>
              <a:rPr lang="en-US" altLang="zh-CN" b="1" dirty="0">
                <a:latin typeface="TH SarabunPSK" pitchFamily="34" charset="-34"/>
                <a:ea typeface="Arial Unicode MS" pitchFamily="34" charset="-128"/>
                <a:cs typeface="TH SarabunPSK" pitchFamily="34" charset="-34"/>
                <a:sym typeface="Haettenschweiler" pitchFamily="34" charset="0"/>
              </a:rPr>
              <a:t>prachyanun@hotmail.com       </a:t>
            </a:r>
            <a:br>
              <a:rPr lang="en-US" altLang="zh-CN" b="1" dirty="0">
                <a:latin typeface="TH SarabunPSK" pitchFamily="34" charset="-34"/>
                <a:ea typeface="Arial Unicode MS" pitchFamily="34" charset="-128"/>
                <a:cs typeface="TH SarabunPSK" pitchFamily="34" charset="-34"/>
                <a:sym typeface="Haettenschweiler" pitchFamily="34" charset="0"/>
              </a:rPr>
            </a:br>
            <a:r>
              <a:rPr lang="en-US" altLang="zh-CN" b="1" dirty="0">
                <a:latin typeface="TH SarabunPSK" pitchFamily="34" charset="-34"/>
                <a:ea typeface="Arial Unicode MS" pitchFamily="34" charset="-128"/>
                <a:cs typeface="TH SarabunPSK" pitchFamily="34" charset="-34"/>
                <a:sym typeface="Haettenschweiler" pitchFamily="34" charset="0"/>
              </a:rPr>
              <a:t>http://www.prachyanun.com   </a:t>
            </a:r>
            <a:br>
              <a:rPr lang="en-US" altLang="zh-CN" b="1" dirty="0">
                <a:latin typeface="TH SarabunPSK" pitchFamily="34" charset="-34"/>
                <a:ea typeface="Arial Unicode MS" pitchFamily="34" charset="-128"/>
                <a:cs typeface="TH SarabunPSK" pitchFamily="34" charset="-34"/>
                <a:sym typeface="Haettenschweiler" pitchFamily="34" charset="0"/>
              </a:rPr>
            </a:br>
            <a:r>
              <a:rPr lang="en-US" altLang="zh-CN" b="1" dirty="0">
                <a:latin typeface="TH SarabunPSK" pitchFamily="34" charset="-34"/>
                <a:ea typeface="Arial Unicode MS" pitchFamily="34" charset="-128"/>
                <a:cs typeface="TH SarabunPSK" pitchFamily="34" charset="-34"/>
                <a:sym typeface="Haettenschweiler" pitchFamily="34" charset="0"/>
              </a:rPr>
              <a:t>081-7037515 </a:t>
            </a:r>
            <a:endParaRPr lang="en-US" altLang="zh-CN" dirty="0">
              <a:sym typeface="Haettenschweiler" pitchFamily="34" charset="0"/>
            </a:endParaRPr>
          </a:p>
          <a:p>
            <a:r>
              <a:rPr lang="th-TH" altLang="zh-CN" b="1" dirty="0">
                <a:latin typeface="TH SarabunPSK" pitchFamily="34" charset="-34"/>
                <a:ea typeface="Arial Unicode MS" pitchFamily="34" charset="-128"/>
                <a:cs typeface="TH SarabunPSK" pitchFamily="34" charset="-34"/>
                <a:sym typeface="Haettenschweiler" pitchFamily="34" charset="0"/>
              </a:rPr>
              <a:t>หัวหน้าศูนย์วิจัยเทคโนโลยีทางอาชีวศึกษา</a:t>
            </a:r>
            <a:br>
              <a:rPr lang="th-TH" altLang="zh-CN" b="1" dirty="0">
                <a:latin typeface="TH SarabunPSK" pitchFamily="34" charset="-34"/>
                <a:ea typeface="Arial Unicode MS" pitchFamily="34" charset="-128"/>
                <a:cs typeface="TH SarabunPSK" pitchFamily="34" charset="-34"/>
                <a:sym typeface="Haettenschweiler" pitchFamily="34" charset="0"/>
              </a:rPr>
            </a:br>
            <a:r>
              <a:rPr lang="th-TH" altLang="zh-CN" b="1" dirty="0">
                <a:latin typeface="TH SarabunPSK" pitchFamily="34" charset="-34"/>
                <a:ea typeface="Arial Unicode MS" pitchFamily="34" charset="-128"/>
                <a:cs typeface="TH SarabunPSK" pitchFamily="34" charset="-34"/>
                <a:sym typeface="Haettenschweiler" pitchFamily="34" charset="0"/>
              </a:rPr>
              <a:t>สำนักวิจัยวิทยาศาสตร์และเทคโนโลยี</a:t>
            </a:r>
            <a:br>
              <a:rPr lang="th-TH" altLang="zh-CN" b="1" dirty="0">
                <a:latin typeface="TH SarabunPSK" pitchFamily="34" charset="-34"/>
                <a:ea typeface="Arial Unicode MS" pitchFamily="34" charset="-128"/>
                <a:cs typeface="TH SarabunPSK" pitchFamily="34" charset="-34"/>
                <a:sym typeface="Haettenschweiler" pitchFamily="34" charset="0"/>
              </a:rPr>
            </a:br>
            <a:r>
              <a:rPr lang="th-TH" altLang="zh-CN" b="1" dirty="0">
                <a:latin typeface="TH SarabunPSK" pitchFamily="34" charset="-34"/>
                <a:ea typeface="Arial Unicode MS" pitchFamily="34" charset="-128"/>
                <a:cs typeface="TH SarabunPSK" pitchFamily="34" charset="-34"/>
                <a:sym typeface="Haettenschweiler" pitchFamily="34" charset="0"/>
              </a:rPr>
              <a:t>มหาวิทยาลัยเทคโนโลยีพระจอมเกล้าพระนครเหนือ</a:t>
            </a:r>
            <a:endParaRPr lang="zh-CN" altLang="en-US" b="1" dirty="0">
              <a:latin typeface="TH SarabunPSK" pitchFamily="34" charset="-34"/>
              <a:ea typeface="Arial Unicode MS" pitchFamily="34" charset="-128"/>
              <a:cs typeface="TH SarabunPSK" pitchFamily="34" charset="-34"/>
            </a:endParaRPr>
          </a:p>
          <a:p>
            <a:pPr marL="0" indent="0">
              <a:buNone/>
            </a:pPr>
            <a:endParaRPr lang="th-TH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340768"/>
            <a:ext cx="1787186" cy="201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56537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template 4">
      <a:dk1>
        <a:srgbClr val="4D4D4D"/>
      </a:dk1>
      <a:lt1>
        <a:srgbClr val="FFFFFF"/>
      </a:lt1>
      <a:dk2>
        <a:srgbClr val="000000"/>
      </a:dk2>
      <a:lt2>
        <a:srgbClr val="9B6902"/>
      </a:lt2>
      <a:accent1>
        <a:srgbClr val="C75E00"/>
      </a:accent1>
      <a:accent2>
        <a:srgbClr val="FED416"/>
      </a:accent2>
      <a:accent3>
        <a:srgbClr val="FFFFFF"/>
      </a:accent3>
      <a:accent4>
        <a:srgbClr val="404040"/>
      </a:accent4>
      <a:accent5>
        <a:srgbClr val="E0B6AA"/>
      </a:accent5>
      <a:accent6>
        <a:srgbClr val="E6C013"/>
      </a:accent6>
      <a:hlink>
        <a:srgbClr val="EE6600"/>
      </a:hlink>
      <a:folHlink>
        <a:srgbClr val="EAEAEA"/>
      </a:folHlink>
    </a:clrScheme>
    <a:fontScheme name="templat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th-TH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th-TH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template 1">
        <a:dk1>
          <a:srgbClr val="4D4D4D"/>
        </a:dk1>
        <a:lt1>
          <a:srgbClr val="FFFFFF"/>
        </a:lt1>
        <a:dk2>
          <a:srgbClr val="000000"/>
        </a:dk2>
        <a:lt2>
          <a:srgbClr val="D5E1F3"/>
        </a:lt2>
        <a:accent1>
          <a:srgbClr val="BC4417"/>
        </a:accent1>
        <a:accent2>
          <a:srgbClr val="CF9C1C"/>
        </a:accent2>
        <a:accent3>
          <a:srgbClr val="FFFFFF"/>
        </a:accent3>
        <a:accent4>
          <a:srgbClr val="404040"/>
        </a:accent4>
        <a:accent5>
          <a:srgbClr val="DAB0AB"/>
        </a:accent5>
        <a:accent6>
          <a:srgbClr val="BB8D18"/>
        </a:accent6>
        <a:hlink>
          <a:srgbClr val="E8C97C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2">
        <a:dk1>
          <a:srgbClr val="4D4D4D"/>
        </a:dk1>
        <a:lt1>
          <a:srgbClr val="FFFFFF"/>
        </a:lt1>
        <a:dk2>
          <a:srgbClr val="000000"/>
        </a:dk2>
        <a:lt2>
          <a:srgbClr val="986615"/>
        </a:lt2>
        <a:accent1>
          <a:srgbClr val="BF4413"/>
        </a:accent1>
        <a:accent2>
          <a:srgbClr val="FFAB21"/>
        </a:accent2>
        <a:accent3>
          <a:srgbClr val="FFFFFF"/>
        </a:accent3>
        <a:accent4>
          <a:srgbClr val="404040"/>
        </a:accent4>
        <a:accent5>
          <a:srgbClr val="DCB0AA"/>
        </a:accent5>
        <a:accent6>
          <a:srgbClr val="E79B1D"/>
        </a:accent6>
        <a:hlink>
          <a:srgbClr val="C5A379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3">
        <a:dk1>
          <a:srgbClr val="4D4D4D"/>
        </a:dk1>
        <a:lt1>
          <a:srgbClr val="FFFFFF"/>
        </a:lt1>
        <a:dk2>
          <a:srgbClr val="000000"/>
        </a:dk2>
        <a:lt2>
          <a:srgbClr val="4A1B17"/>
        </a:lt2>
        <a:accent1>
          <a:srgbClr val="C66C00"/>
        </a:accent1>
        <a:accent2>
          <a:srgbClr val="FED416"/>
        </a:accent2>
        <a:accent3>
          <a:srgbClr val="FFFFFF"/>
        </a:accent3>
        <a:accent4>
          <a:srgbClr val="404040"/>
        </a:accent4>
        <a:accent5>
          <a:srgbClr val="DFBAAA"/>
        </a:accent5>
        <a:accent6>
          <a:srgbClr val="E6C013"/>
        </a:accent6>
        <a:hlink>
          <a:srgbClr val="FFDE93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4">
        <a:dk1>
          <a:srgbClr val="4D4D4D"/>
        </a:dk1>
        <a:lt1>
          <a:srgbClr val="FFFFFF"/>
        </a:lt1>
        <a:dk2>
          <a:srgbClr val="000000"/>
        </a:dk2>
        <a:lt2>
          <a:srgbClr val="9B6902"/>
        </a:lt2>
        <a:accent1>
          <a:srgbClr val="C75E00"/>
        </a:accent1>
        <a:accent2>
          <a:srgbClr val="FED416"/>
        </a:accent2>
        <a:accent3>
          <a:srgbClr val="FFFFFF"/>
        </a:accent3>
        <a:accent4>
          <a:srgbClr val="404040"/>
        </a:accent4>
        <a:accent5>
          <a:srgbClr val="E0B6AA"/>
        </a:accent5>
        <a:accent6>
          <a:srgbClr val="E6C013"/>
        </a:accent6>
        <a:hlink>
          <a:srgbClr val="EE6600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5">
        <a:dk1>
          <a:srgbClr val="4D4D4D"/>
        </a:dk1>
        <a:lt1>
          <a:srgbClr val="FFFFFF"/>
        </a:lt1>
        <a:dk2>
          <a:srgbClr val="000000"/>
        </a:dk2>
        <a:lt2>
          <a:srgbClr val="570301"/>
        </a:lt2>
        <a:accent1>
          <a:srgbClr val="D37E00"/>
        </a:accent1>
        <a:accent2>
          <a:srgbClr val="F5CB03"/>
        </a:accent2>
        <a:accent3>
          <a:srgbClr val="FFFFFF"/>
        </a:accent3>
        <a:accent4>
          <a:srgbClr val="404040"/>
        </a:accent4>
        <a:accent5>
          <a:srgbClr val="E6C0AA"/>
        </a:accent5>
        <a:accent6>
          <a:srgbClr val="DEB802"/>
        </a:accent6>
        <a:hlink>
          <a:srgbClr val="D86001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6">
        <a:dk1>
          <a:srgbClr val="4D4D4D"/>
        </a:dk1>
        <a:lt1>
          <a:srgbClr val="FFFFFF"/>
        </a:lt1>
        <a:dk2>
          <a:srgbClr val="000000"/>
        </a:dk2>
        <a:lt2>
          <a:srgbClr val="713C0C"/>
        </a:lt2>
        <a:accent1>
          <a:srgbClr val="E4B058"/>
        </a:accent1>
        <a:accent2>
          <a:srgbClr val="FDD912"/>
        </a:accent2>
        <a:accent3>
          <a:srgbClr val="FFFFFF"/>
        </a:accent3>
        <a:accent4>
          <a:srgbClr val="404040"/>
        </a:accent4>
        <a:accent5>
          <a:srgbClr val="EFD4B4"/>
        </a:accent5>
        <a:accent6>
          <a:srgbClr val="E5C40F"/>
        </a:accent6>
        <a:hlink>
          <a:srgbClr val="E06301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7">
        <a:dk1>
          <a:srgbClr val="4D4D4D"/>
        </a:dk1>
        <a:lt1>
          <a:srgbClr val="FFFFFF"/>
        </a:lt1>
        <a:dk2>
          <a:srgbClr val="000000"/>
        </a:dk2>
        <a:lt2>
          <a:srgbClr val="953900"/>
        </a:lt2>
        <a:accent1>
          <a:srgbClr val="B65300"/>
        </a:accent1>
        <a:accent2>
          <a:srgbClr val="CE6A00"/>
        </a:accent2>
        <a:accent3>
          <a:srgbClr val="FFFFFF"/>
        </a:accent3>
        <a:accent4>
          <a:srgbClr val="404040"/>
        </a:accent4>
        <a:accent5>
          <a:srgbClr val="D7B3AA"/>
        </a:accent5>
        <a:accent6>
          <a:srgbClr val="BA5F00"/>
        </a:accent6>
        <a:hlink>
          <a:srgbClr val="F0A806"/>
        </a:hlink>
        <a:folHlink>
          <a:srgbClr val="FFE6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8">
        <a:dk1>
          <a:srgbClr val="4D4D4D"/>
        </a:dk1>
        <a:lt1>
          <a:srgbClr val="FFFFFF"/>
        </a:lt1>
        <a:dk2>
          <a:srgbClr val="000000"/>
        </a:dk2>
        <a:lt2>
          <a:srgbClr val="D87200"/>
        </a:lt2>
        <a:accent1>
          <a:srgbClr val="E29B07"/>
        </a:accent1>
        <a:accent2>
          <a:srgbClr val="EDBF03"/>
        </a:accent2>
        <a:accent3>
          <a:srgbClr val="FFFFFF"/>
        </a:accent3>
        <a:accent4>
          <a:srgbClr val="404040"/>
        </a:accent4>
        <a:accent5>
          <a:srgbClr val="EECBAA"/>
        </a:accent5>
        <a:accent6>
          <a:srgbClr val="D7AD02"/>
        </a:accent6>
        <a:hlink>
          <a:srgbClr val="7CA43F"/>
        </a:hlink>
        <a:folHlink>
          <a:srgbClr val="FFE6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9">
        <a:dk1>
          <a:srgbClr val="4D4D4D"/>
        </a:dk1>
        <a:lt1>
          <a:srgbClr val="FFFFFF"/>
        </a:lt1>
        <a:dk2>
          <a:srgbClr val="000000"/>
        </a:dk2>
        <a:lt2>
          <a:srgbClr val="D24D06"/>
        </a:lt2>
        <a:accent1>
          <a:srgbClr val="E59709"/>
        </a:accent1>
        <a:accent2>
          <a:srgbClr val="E9AC24"/>
        </a:accent2>
        <a:accent3>
          <a:srgbClr val="FFFFFF"/>
        </a:accent3>
        <a:accent4>
          <a:srgbClr val="404040"/>
        </a:accent4>
        <a:accent5>
          <a:srgbClr val="F0C9AA"/>
        </a:accent5>
        <a:accent6>
          <a:srgbClr val="D39B20"/>
        </a:accent6>
        <a:hlink>
          <a:srgbClr val="F7B80B"/>
        </a:hlink>
        <a:folHlink>
          <a:srgbClr val="FFE6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10">
        <a:dk1>
          <a:srgbClr val="4D4D4D"/>
        </a:dk1>
        <a:lt1>
          <a:srgbClr val="FFFFFF"/>
        </a:lt1>
        <a:dk2>
          <a:srgbClr val="000000"/>
        </a:dk2>
        <a:lt2>
          <a:srgbClr val="CD5003"/>
        </a:lt2>
        <a:accent1>
          <a:srgbClr val="419DCF"/>
        </a:accent1>
        <a:accent2>
          <a:srgbClr val="BC1F1F"/>
        </a:accent2>
        <a:accent3>
          <a:srgbClr val="FFFFFF"/>
        </a:accent3>
        <a:accent4>
          <a:srgbClr val="404040"/>
        </a:accent4>
        <a:accent5>
          <a:srgbClr val="B0CCE4"/>
        </a:accent5>
        <a:accent6>
          <a:srgbClr val="AA1B1B"/>
        </a:accent6>
        <a:hlink>
          <a:srgbClr val="FFE42F"/>
        </a:hlink>
        <a:folHlink>
          <a:srgbClr val="FFE6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11">
        <a:dk1>
          <a:srgbClr val="4D4D4D"/>
        </a:dk1>
        <a:lt1>
          <a:srgbClr val="FFFFFF"/>
        </a:lt1>
        <a:dk2>
          <a:srgbClr val="000000"/>
        </a:dk2>
        <a:lt2>
          <a:srgbClr val="DF2905"/>
        </a:lt2>
        <a:accent1>
          <a:srgbClr val="D05203"/>
        </a:accent1>
        <a:accent2>
          <a:srgbClr val="72A3E1"/>
        </a:accent2>
        <a:accent3>
          <a:srgbClr val="FFFFFF"/>
        </a:accent3>
        <a:accent4>
          <a:srgbClr val="404040"/>
        </a:accent4>
        <a:accent5>
          <a:srgbClr val="E4B3AA"/>
        </a:accent5>
        <a:accent6>
          <a:srgbClr val="6793CC"/>
        </a:accent6>
        <a:hlink>
          <a:srgbClr val="F3A105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th-TH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th-TH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</Template>
  <TotalTime>1416</TotalTime>
  <Words>1026</Words>
  <Application>Microsoft Office PowerPoint</Application>
  <PresentationFormat>On-screen Show (4:3)</PresentationFormat>
  <Paragraphs>130</Paragraphs>
  <Slides>40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40</vt:i4>
      </vt:variant>
    </vt:vector>
  </HeadingPairs>
  <TitlesOfParts>
    <vt:vector size="42" baseType="lpstr">
      <vt:lpstr>template</vt:lpstr>
      <vt:lpstr>Custom Design</vt:lpstr>
      <vt:lpstr>เทคนิคการสอนแบบโครงงานเป็นฐาน Project-based Learning</vt:lpstr>
      <vt:lpstr>หัวข้อสนทนา</vt:lpstr>
      <vt:lpstr>ขั้นตอนการเรียนรู้แบบโครงงานเป็นฐาน</vt:lpstr>
      <vt:lpstr>ขั้นที่ 1  การเตรียมความพร้อม </vt:lpstr>
      <vt:lpstr>ขั้นที่ 2 การกำหนดและเลือกหัวข้อ </vt:lpstr>
      <vt:lpstr>ขั้นที่ 3  การเขียนเค้าโครงของโครงงาน </vt:lpstr>
      <vt:lpstr>ขั้นที่ 4   การปฏิบัติโครงงาน </vt:lpstr>
      <vt:lpstr>ขั้นที่ 5  การนำเสนอผลงาน </vt:lpstr>
      <vt:lpstr>ขั้นที่ 6  การประเมินผล </vt:lpstr>
      <vt:lpstr>ขั้นตอน PjBL บูรณาการทักษะในศตวรรษที่ 21</vt:lpstr>
      <vt:lpstr>ขั้นตอนการจัดการเรียนรู้ PjBL สสค.</vt:lpstr>
      <vt:lpstr>การเรียนรู้แบบจินตวิศวกรรม (Imagineering)</vt:lpstr>
      <vt:lpstr>ขั้นตอนการเรียนรู้แบบจินตวิศวกรรม</vt:lpstr>
      <vt:lpstr>ขั้นการจินตนาการ (Imagine) </vt:lpstr>
      <vt:lpstr>ขั้นการออกแบบ (Design) </vt:lpstr>
      <vt:lpstr>ขั้นการพัฒนา (Develop) </vt:lpstr>
      <vt:lpstr>ขั้นการนำเสนอ (Present) </vt:lpstr>
      <vt:lpstr>ขั้นการปรับปรุง (Improvement) </vt:lpstr>
      <vt:lpstr>ขั้นการประเมินผล (Evaluate) </vt:lpstr>
      <vt:lpstr>การประเมินผลจินตวิศวกรรม</vt:lpstr>
      <vt:lpstr>เทคนิคการสอนแบบบริษัทจำลอง</vt:lpstr>
      <vt:lpstr>บทบาทผู้สอนและผู้เรียน</vt:lpstr>
      <vt:lpstr>บทบาทผู้สอนและผู้เรียน #2</vt:lpstr>
      <vt:lpstr>บทบาทผู้สอนและผู้เรียน #3</vt:lpstr>
      <vt:lpstr>บทบาทผู้สอนและผู้เรียน #4</vt:lpstr>
      <vt:lpstr>ความแตกต่างระหว่างการเรียนรู้แบบโครงงานกับโครงการ</vt:lpstr>
      <vt:lpstr>ตัวอย่างโครงงานทางด้านบัญชี</vt:lpstr>
      <vt:lpstr>โครงงานด้านการตลาด-คอมพิวเตอร์ธุรกิจ</vt:lpstr>
      <vt:lpstr>โครงงานด้านภาษาต่างประเทศและการท่องเที่ยว</vt:lpstr>
      <vt:lpstr>การบูรณาการโครงงานกับการวิจัยเป็นฐาน</vt:lpstr>
      <vt:lpstr>วิทยาลัยอาชีวศึกษาเทคโนโลยีฐานวิทยาศาสตร์ (ชลบุรี)</vt:lpstr>
      <vt:lpstr>วิทยาลัยเทคนิคมาบตาพุด</vt:lpstr>
      <vt:lpstr>วิทยาลัยเทคนิคบ้านค่าย</vt:lpstr>
      <vt:lpstr>PjBL สร้างคน อาชีวะสร้างชาติ</vt:lpstr>
      <vt:lpstr>บทสรุป</vt:lpstr>
      <vt:lpstr>ประมวลคำถาม PjBL</vt:lpstr>
      <vt:lpstr>การถอดประสบการณ์นำสู่แผน-แนวปฏิบัติ</vt:lpstr>
      <vt:lpstr>คำถามเพิ่มเติม</vt:lpstr>
      <vt:lpstr>คำถาม</vt:lpstr>
      <vt:lpstr>วิทยากร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use</dc:creator>
  <cp:lastModifiedBy>use</cp:lastModifiedBy>
  <cp:revision>46</cp:revision>
  <dcterms:created xsi:type="dcterms:W3CDTF">2014-12-27T10:55:51Z</dcterms:created>
  <dcterms:modified xsi:type="dcterms:W3CDTF">2015-08-29T05:56:29Z</dcterms:modified>
</cp:coreProperties>
</file>