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1"/>
  </p:notesMasterIdLst>
  <p:handoutMasterIdLst>
    <p:handoutMasterId r:id="rId42"/>
  </p:handoutMasterIdLst>
  <p:sldIdLst>
    <p:sldId id="256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6" r:id="rId31"/>
    <p:sldId id="350" r:id="rId32"/>
    <p:sldId id="351" r:id="rId33"/>
    <p:sldId id="352" r:id="rId34"/>
    <p:sldId id="354" r:id="rId35"/>
    <p:sldId id="292" r:id="rId36"/>
    <p:sldId id="271" r:id="rId37"/>
    <p:sldId id="357" r:id="rId38"/>
    <p:sldId id="273" r:id="rId39"/>
    <p:sldId id="274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B2"/>
    <a:srgbClr val="E7E9D3"/>
    <a:srgbClr val="ECFEBE"/>
    <a:srgbClr val="BDD3FF"/>
    <a:srgbClr val="D3B5E9"/>
    <a:srgbClr val="005FB5"/>
    <a:srgbClr val="1B00FE"/>
    <a:srgbClr val="FFFFFF"/>
    <a:srgbClr val="00A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96980" autoAdjust="0"/>
  </p:normalViewPr>
  <p:slideViewPr>
    <p:cSldViewPr>
      <p:cViewPr>
        <p:scale>
          <a:sx n="70" d="100"/>
          <a:sy n="70" d="100"/>
        </p:scale>
        <p:origin x="-11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2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306"/>
    </p:cViewPr>
  </p:sorter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594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h-TH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th-TH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text styles</a:t>
            </a:r>
          </a:p>
          <a:p>
            <a:pPr lvl="1"/>
            <a:r>
              <a:rPr lang="ru-RU" altLang="th-TH" smtClean="0"/>
              <a:t>Second level</a:t>
            </a:r>
          </a:p>
          <a:p>
            <a:pPr lvl="2"/>
            <a:r>
              <a:rPr lang="ru-RU" altLang="th-TH" smtClean="0"/>
              <a:t>Third level</a:t>
            </a:r>
          </a:p>
          <a:p>
            <a:pPr lvl="3"/>
            <a:r>
              <a:rPr lang="ru-RU" altLang="th-TH" smtClean="0"/>
              <a:t>Fourth level</a:t>
            </a:r>
          </a:p>
          <a:p>
            <a:pPr lvl="4"/>
            <a:r>
              <a:rPr lang="ru-RU" altLang="th-TH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h-TH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A6C6EA5A-A368-4F68-99B3-2AF053A15EAB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515363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6EA5A-A368-4F68-99B3-2AF053A15EAB}" type="slidenum">
              <a:rPr lang="ru-RU" altLang="th-TH" smtClean="0"/>
              <a:pPr/>
              <a:t>31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681904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1775" y="3141663"/>
            <a:ext cx="5903913" cy="1109662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altLang="th-TH" noProof="0" smtClean="0"/>
              <a:t>Click to edit Master title style</a:t>
            </a:r>
            <a:endParaRPr lang="ru-RU" altLang="th-TH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775" y="3813175"/>
            <a:ext cx="5903913" cy="696913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2400" b="1"/>
            </a:lvl1pPr>
          </a:lstStyle>
          <a:p>
            <a:pPr lvl="0"/>
            <a:r>
              <a:rPr lang="en-US" altLang="th-TH" noProof="0" smtClean="0"/>
              <a:t>Click to edit Master subtitle style</a:t>
            </a:r>
            <a:endParaRPr lang="ru-RU" altLang="th-TH" noProof="0" smtClean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561234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016959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844675"/>
            <a:ext cx="36322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4350" y="1844675"/>
            <a:ext cx="36322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6691082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725612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8221036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6747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483522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91050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8727424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4888" y="1268413"/>
            <a:ext cx="1871662" cy="5472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268413"/>
            <a:ext cx="5464175" cy="5472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2676560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156E9-E966-4F20-BFC9-41DA742D0C12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76322319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A9D12-1414-426B-88FC-632F1EC38FB2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1563119167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77351-5210-493B-A9C2-00FF19F0D9D8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651615471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8175" y="1600200"/>
            <a:ext cx="33131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3688" y="1600200"/>
            <a:ext cx="33131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4F018-57A8-4C8C-B8B0-325816B3BD1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828389144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C1D18-FFFD-4688-8C32-743BF0486476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421553606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D5250-01D9-48D3-AD45-4C26AF8B1046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502048870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7FCD5-2E57-4843-9671-7F7B8B343DE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4254125729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B19D2-222D-4898-B9CF-3F1AF0D48B5D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480734798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C8AD2-D89A-4A01-967D-4B0B6BEB5A03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3743900308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7FAF7-8F82-4C49-85DC-A37644C9237C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869563689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2938" y="274638"/>
            <a:ext cx="169386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8175" y="274638"/>
            <a:ext cx="49323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1BDC-96C7-40BD-86D7-873DE7EA3BF1}" type="slidenum">
              <a:rPr lang="ru-RU" altLang="th-TH"/>
              <a:pPr/>
              <a:t>‹#›</a:t>
            </a:fld>
            <a:endParaRPr lang="ru-RU" altLang="th-TH"/>
          </a:p>
        </p:txBody>
      </p:sp>
    </p:spTree>
    <p:extLst>
      <p:ext uri="{BB962C8B-B14F-4D97-AF65-F5344CB8AC3E}">
        <p14:creationId xmlns:p14="http://schemas.microsoft.com/office/powerpoint/2010/main" val="2829669220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68413"/>
            <a:ext cx="7416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  <a:endParaRPr lang="ru-RU" altLang="th-TH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44675"/>
            <a:ext cx="74168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  <a:endParaRPr lang="ru-RU" altLang="th-TH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randomBar dir="vert"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274638"/>
            <a:ext cx="67071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600200"/>
            <a:ext cx="67786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h-TH" smtClean="0"/>
              <a:t>Click to edit Master text styles</a:t>
            </a:r>
          </a:p>
          <a:p>
            <a:pPr lvl="1"/>
            <a:r>
              <a:rPr lang="ru-RU" altLang="th-TH" smtClean="0"/>
              <a:t>Second level</a:t>
            </a:r>
          </a:p>
          <a:p>
            <a:pPr lvl="2"/>
            <a:r>
              <a:rPr lang="ru-RU" altLang="th-TH" smtClean="0"/>
              <a:t>Third level</a:t>
            </a:r>
          </a:p>
          <a:p>
            <a:pPr lvl="3"/>
            <a:r>
              <a:rPr lang="ru-RU" altLang="th-TH" smtClean="0"/>
              <a:t>Fourth level</a:t>
            </a:r>
          </a:p>
          <a:p>
            <a:pPr lvl="4"/>
            <a:r>
              <a:rPr lang="ru-RU" altLang="th-TH" smtClean="0"/>
              <a:t>Fifth level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ru-RU" altLang="th-TH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ru-RU" altLang="th-TH"/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3D16DD8F-EA08-4B36-BC1E-D58F88101D45}" type="slidenum">
              <a:rPr lang="ru-RU" altLang="th-TH"/>
              <a:pPr/>
              <a:t>‹#›</a:t>
            </a:fld>
            <a:endParaRPr lang="ru-RU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.th/url?sa=i&amp;rct=j&amp;q=&amp;esrc=s&amp;source=images&amp;cd=&amp;cad=rja&amp;uact=8&amp;ved=0CAcQjRw&amp;url=http://www.thoughtfullearning.com/resources/how-are-projects-and-project-based-learning-different&amp;ei=S9yxVKzjM9GPuAST34GADg&amp;bvm=bv.83339334,d.c2E&amp;psig=AFQjCNEy9vV2NfvT9znTXAnmZnCQOjyb5w&amp;ust=1421028749201078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0" y="11074"/>
            <a:ext cx="9144000" cy="1545717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h-TH" altLang="th-TH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การจัดการเรียนรู้แบบโครงงานเป็นฐาน</a:t>
            </a:r>
            <a:br>
              <a:rPr lang="th-TH" altLang="th-TH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Project-based Learning</a:t>
            </a:r>
            <a:endParaRPr lang="en-US" altLang="th-TH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1844824"/>
            <a:ext cx="6264696" cy="1152128"/>
          </a:xfrm>
          <a:solidFill>
            <a:srgbClr val="0073B2"/>
          </a:solidFill>
        </p:spPr>
        <p:txBody>
          <a:bodyPr/>
          <a:lstStyle/>
          <a:p>
            <a:pPr algn="l"/>
            <a:r>
              <a:rPr lang="th-TH" altLang="th-TH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รองศาสตราจารย์ ดร.ปรัชญนันท์  นิลสุข</a:t>
            </a:r>
          </a:p>
          <a:p>
            <a:pPr algn="l"/>
            <a:r>
              <a:rPr lang="th-TH" altLang="th-TH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มหาวิทยาลัยเทคโนโลยีพระจอมเกล้าพระนครเหนือ</a:t>
            </a:r>
            <a:endParaRPr lang="uk-UA" altLang="th-TH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36" y="5517232"/>
            <a:ext cx="9173636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36" y="3284984"/>
            <a:ext cx="9202211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CDDF1"/>
                    </a:gs>
                    <a:gs pos="100000">
                      <a:schemeClr val="bg2">
                        <a:alpha val="14998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584176"/>
          </a:xfrm>
        </p:spPr>
        <p:txBody>
          <a:bodyPr/>
          <a:lstStyle/>
          <a:p>
            <a:pPr algn="ctr"/>
            <a:r>
              <a:rPr lang="th-TH" dirty="0" smtClean="0"/>
              <a:t>โครงการอบรมครูอาชีวศึกษาในศตวรรษที่ 21</a:t>
            </a:r>
            <a:br>
              <a:rPr lang="th-TH" dirty="0" smtClean="0"/>
            </a:br>
            <a:r>
              <a:rPr lang="th-TH" dirty="0" smtClean="0"/>
              <a:t>การเรียนรู้แบบโครงงานเป็นฐาน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844675"/>
            <a:ext cx="7416800" cy="4104605"/>
          </a:xfrm>
        </p:spPr>
        <p:txBody>
          <a:bodyPr/>
          <a:lstStyle/>
          <a:p>
            <a:r>
              <a:rPr lang="th-TH" sz="3600" b="1" dirty="0"/>
              <a:t>ทักษะในศตวรรษที่ 21</a:t>
            </a:r>
          </a:p>
          <a:p>
            <a:r>
              <a:rPr lang="th-TH" sz="3600" b="1" dirty="0" smtClean="0"/>
              <a:t>การจัดการเรียนรู้แบบโครงงานเป็นฐาน</a:t>
            </a:r>
          </a:p>
          <a:p>
            <a:r>
              <a:rPr lang="th-TH" sz="3600" b="1" dirty="0" smtClean="0"/>
              <a:t>การ</a:t>
            </a:r>
            <a:r>
              <a:rPr lang="th-TH" sz="3600" b="1" dirty="0"/>
              <a:t>จัดการเรียนรู้แบบโครงงานเป็นฐานบูรณาการทักษะในศตวรรษที่ 21 </a:t>
            </a:r>
            <a:endParaRPr lang="th-TH" sz="3600" b="1" dirty="0" smtClean="0"/>
          </a:p>
          <a:p>
            <a:r>
              <a:rPr lang="th-TH" sz="3600" b="1" dirty="0" smtClean="0"/>
              <a:t>เทคนิคการจัดการเรียนการสอนแบบโครงงานเป็นฐาน</a:t>
            </a:r>
          </a:p>
          <a:p>
            <a:r>
              <a:rPr lang="th-TH" sz="3600" b="1" dirty="0" smtClean="0"/>
              <a:t>การจัดการเรียนรู้แบบโครงงานเป็นฐานด้านอาชีวศึกษา</a:t>
            </a:r>
            <a:endParaRPr lang="th-TH" sz="3600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081989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08000"/>
          </a:xfrm>
        </p:spPr>
        <p:txBody>
          <a:bodyPr/>
          <a:lstStyle/>
          <a:p>
            <a:pPr algn="ctr"/>
            <a:r>
              <a:rPr lang="th-TH" dirty="0" smtClean="0"/>
              <a:t>ความหมายของ</a:t>
            </a:r>
            <a:r>
              <a:rPr lang="th-TH" baseline="0" dirty="0" smtClean="0"/>
              <a:t> </a:t>
            </a:r>
            <a:r>
              <a:rPr lang="en-US" baseline="0" dirty="0" err="1" smtClean="0"/>
              <a:t>PjBL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416800" cy="4895850"/>
          </a:xfrm>
        </p:spPr>
        <p:txBody>
          <a:bodyPr/>
          <a:lstStyle/>
          <a:p>
            <a:r>
              <a:rPr lang="th-TH" sz="3600" dirty="0"/>
              <a:t>การจัดการเรียนการสอนแบบโครงงาน คือ การจัดการเรียนการสอนที่เน้นประสบการณ์ในการปฏิบัติงานให้แก่</a:t>
            </a:r>
            <a:r>
              <a:rPr lang="th-TH" sz="3600" dirty="0" smtClean="0"/>
              <a:t>ผู้เรียนมี</a:t>
            </a:r>
            <a:r>
              <a:rPr lang="th-TH" sz="3600" dirty="0"/>
              <a:t>ประสบการณ์ตรง  ได้เรียนรู้วิธีการแก้ปัญหา การคิดสร้างสรรค์ในการทำงาน รู้จักการวางแผนการทำงาน ด้วยวิธีการทางวิทยาศาสตร์   สื่อสารและทำงานร่วมกันกับผู้อื่น  ตลอดจนประเมินผลงานและการทำงานของตนเองได้</a:t>
            </a:r>
          </a:p>
        </p:txBody>
      </p:sp>
    </p:spTree>
    <p:extLst>
      <p:ext uri="{BB962C8B-B14F-4D97-AF65-F5344CB8AC3E}">
        <p14:creationId xmlns:p14="http://schemas.microsoft.com/office/powerpoint/2010/main" val="19622429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08000"/>
          </a:xfrm>
        </p:spPr>
        <p:txBody>
          <a:bodyPr/>
          <a:lstStyle/>
          <a:p>
            <a:pPr algn="ctr"/>
            <a:r>
              <a:rPr lang="en-US" dirty="0" err="1" smtClean="0"/>
              <a:t>PjBL</a:t>
            </a:r>
            <a:r>
              <a:rPr lang="en-US" dirty="0" smtClean="0"/>
              <a:t> &amp; </a:t>
            </a:r>
            <a:r>
              <a:rPr lang="th-TH" baseline="0" dirty="0" smtClean="0"/>
              <a:t> </a:t>
            </a:r>
            <a:r>
              <a:rPr lang="en-US" baseline="0" dirty="0" smtClean="0"/>
              <a:t>PBL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7920880" cy="5400600"/>
          </a:xfrm>
        </p:spPr>
        <p:txBody>
          <a:bodyPr/>
          <a:lstStyle/>
          <a:p>
            <a:r>
              <a:rPr lang="en-US" sz="3600" dirty="0" smtClean="0"/>
              <a:t>Project-based Learning : </a:t>
            </a:r>
            <a:r>
              <a:rPr lang="en-US" sz="3600" dirty="0" err="1" smtClean="0"/>
              <a:t>PjBL</a:t>
            </a:r>
            <a:endParaRPr lang="en-US" sz="3600" dirty="0" smtClean="0"/>
          </a:p>
          <a:p>
            <a:pPr lvl="1"/>
            <a:r>
              <a:rPr lang="th-TH" sz="2800" dirty="0" smtClean="0"/>
              <a:t>การเรียนรู้แบบโครงงานเป็นฐาน</a:t>
            </a:r>
            <a:endParaRPr lang="en-US" sz="2800" dirty="0"/>
          </a:p>
          <a:p>
            <a:r>
              <a:rPr lang="en-US" sz="3600" dirty="0" smtClean="0"/>
              <a:t>Problem-based Learning : PBL</a:t>
            </a:r>
          </a:p>
          <a:p>
            <a:pPr lvl="1"/>
            <a:r>
              <a:rPr lang="th-TH" sz="2800" dirty="0" smtClean="0"/>
              <a:t>การเรียนรู้แบบปัญหาเป็นฐาน</a:t>
            </a:r>
          </a:p>
          <a:p>
            <a:pPr lvl="1"/>
            <a:r>
              <a:rPr lang="th-TH" sz="2800" dirty="0" smtClean="0"/>
              <a:t>การเรียนรู้โดยใช้ปัญหาเป็นหลัก</a:t>
            </a:r>
            <a:endParaRPr lang="en-US" sz="2800" dirty="0"/>
          </a:p>
          <a:p>
            <a:r>
              <a:rPr lang="en-US" sz="3600" dirty="0" err="1" smtClean="0"/>
              <a:t>PjBL</a:t>
            </a:r>
            <a:r>
              <a:rPr lang="en-US" sz="3600" dirty="0" smtClean="0"/>
              <a:t> &amp; PBL</a:t>
            </a:r>
          </a:p>
          <a:p>
            <a:r>
              <a:rPr lang="en-US" sz="3600" b="1" dirty="0" smtClean="0"/>
              <a:t>Project-based Learning : </a:t>
            </a:r>
            <a:r>
              <a:rPr lang="en-US" sz="3600" b="1" dirty="0" err="1" smtClean="0">
                <a:solidFill>
                  <a:srgbClr val="FF0000"/>
                </a:solidFill>
              </a:rPr>
              <a:t>PjBL</a:t>
            </a:r>
            <a:endParaRPr lang="th-TH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24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ความสำคัญของ</a:t>
            </a:r>
            <a:r>
              <a:rPr lang="th-TH" baseline="0" dirty="0" smtClean="0"/>
              <a:t> </a:t>
            </a:r>
            <a:r>
              <a:rPr lang="en-US" baseline="0" dirty="0" smtClean="0"/>
              <a:t>PBL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9144000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4" y="0"/>
            <a:ext cx="4555298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encrypted-tbn0.gstatic.com/images?q=tbn:ANd9GcQA1vHPmdovCQY4SfZwHGfjvEJ_3mPoLSPFGk1fSQzIZUgmSwV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54" y="0"/>
            <a:ext cx="4579145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5373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08000"/>
          </a:xfrm>
        </p:spPr>
        <p:txBody>
          <a:bodyPr/>
          <a:lstStyle/>
          <a:p>
            <a:pPr algn="ctr"/>
            <a:r>
              <a:rPr lang="th-TH" dirty="0" smtClean="0"/>
              <a:t>การทำโครงงานกับการเรียนรู้แบบโครงงาน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grpSp>
        <p:nvGrpSpPr>
          <p:cNvPr id="8" name="Group 7"/>
          <p:cNvGrpSpPr/>
          <p:nvPr/>
        </p:nvGrpSpPr>
        <p:grpSpPr>
          <a:xfrm>
            <a:off x="0" y="764704"/>
            <a:ext cx="9144000" cy="6090240"/>
            <a:chOff x="0" y="764704"/>
            <a:chExt cx="9144000" cy="609024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4704"/>
              <a:ext cx="9144000" cy="609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6"/>
            <p:cNvGrpSpPr/>
            <p:nvPr/>
          </p:nvGrpSpPr>
          <p:grpSpPr>
            <a:xfrm>
              <a:off x="6423268" y="764704"/>
              <a:ext cx="1231428" cy="523220"/>
              <a:chOff x="6436916" y="1007730"/>
              <a:chExt cx="1231428" cy="52322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6436916" y="1007730"/>
                <a:ext cx="1046468" cy="4770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th-TH" sz="2500" dirty="0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6451744" y="1007730"/>
                <a:ext cx="121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700" dirty="0" smtClean="0">
                    <a:solidFill>
                      <a:srgbClr val="00B050"/>
                    </a:solidFill>
                  </a:rPr>
                  <a:t>based</a:t>
                </a:r>
                <a:endParaRPr lang="th-TH" sz="2700" dirty="0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98446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08000"/>
          </a:xfrm>
        </p:spPr>
        <p:txBody>
          <a:bodyPr/>
          <a:lstStyle/>
          <a:p>
            <a:pPr algn="ctr"/>
            <a:r>
              <a:rPr lang="en-US" sz="2800" dirty="0" smtClean="0"/>
              <a:t>Project-based Learning Diagram</a:t>
            </a:r>
            <a:endParaRPr lang="th-T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3"/>
            <a:ext cx="9144000" cy="609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1682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685" y="260648"/>
            <a:ext cx="7416800" cy="508000"/>
          </a:xfrm>
        </p:spPr>
        <p:txBody>
          <a:bodyPr/>
          <a:lstStyle/>
          <a:p>
            <a:pPr algn="ctr"/>
            <a:r>
              <a:rPr lang="th-TH" sz="4400" dirty="0" smtClean="0"/>
              <a:t>ทักษะในศตวรรษที่</a:t>
            </a:r>
            <a:r>
              <a:rPr lang="th-TH" sz="4400" baseline="0" dirty="0" smtClean="0"/>
              <a:t> 21</a:t>
            </a:r>
            <a:endParaRPr lang="th-TH" sz="4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0" y="980728"/>
            <a:ext cx="914583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1185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2120" y="620688"/>
            <a:ext cx="3384376" cy="3096344"/>
          </a:xfrm>
        </p:spPr>
        <p:txBody>
          <a:bodyPr/>
          <a:lstStyle/>
          <a:p>
            <a:pPr algn="ctr"/>
            <a:r>
              <a:rPr lang="th-TH" dirty="0" smtClean="0"/>
              <a:t>ผลลัพธ์ที่เกิดกับผู้เรียน</a:t>
            </a:r>
            <a:br>
              <a:rPr lang="th-TH" dirty="0" smtClean="0"/>
            </a:br>
            <a:r>
              <a:rPr lang="en-US" dirty="0" smtClean="0"/>
              <a:t>Student</a:t>
            </a:r>
            <a:br>
              <a:rPr lang="en-US" dirty="0" smtClean="0"/>
            </a:br>
            <a:r>
              <a:rPr lang="en-US" dirty="0" smtClean="0"/>
              <a:t>Outcomes</a:t>
            </a:r>
            <a:br>
              <a:rPr lang="en-US" dirty="0" smtClean="0"/>
            </a:br>
            <a:r>
              <a:rPr lang="th-TH" dirty="0" smtClean="0"/>
              <a:t>ทักษะผู้เรียน</a:t>
            </a:r>
            <a:br>
              <a:rPr lang="th-TH" dirty="0" smtClean="0"/>
            </a:br>
            <a:r>
              <a:rPr lang="th-TH" dirty="0" smtClean="0"/>
              <a:t>10 ประการ</a:t>
            </a:r>
            <a:endParaRPr lang="th-TH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5081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3855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781" y="188640"/>
            <a:ext cx="8208912" cy="508000"/>
          </a:xfrm>
        </p:spPr>
        <p:txBody>
          <a:bodyPr/>
          <a:lstStyle/>
          <a:p>
            <a:pPr algn="ctr"/>
            <a:r>
              <a:rPr lang="th-TH" sz="4400" dirty="0" smtClean="0"/>
              <a:t>ทักษะพื้นฐานในศตวรรษที่ 21</a:t>
            </a:r>
            <a:endParaRPr lang="th-TH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" y="908720"/>
            <a:ext cx="9133525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2107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508000"/>
          </a:xfrm>
        </p:spPr>
        <p:txBody>
          <a:bodyPr/>
          <a:lstStyle/>
          <a:p>
            <a:pPr algn="ctr"/>
            <a:r>
              <a:rPr lang="en-US" sz="4000" dirty="0" err="1" smtClean="0"/>
              <a:t>PjBL</a:t>
            </a:r>
            <a:r>
              <a:rPr lang="en-US" sz="4000" baseline="0" dirty="0" smtClean="0"/>
              <a:t> </a:t>
            </a:r>
            <a:r>
              <a:rPr lang="th-TH" sz="4000" baseline="0" dirty="0" smtClean="0"/>
              <a:t>กับทักษะในศตวรรษที่ 21</a:t>
            </a: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352928" cy="4895850"/>
          </a:xfrm>
        </p:spPr>
        <p:txBody>
          <a:bodyPr/>
          <a:lstStyle/>
          <a:p>
            <a:r>
              <a:rPr lang="th-TH" sz="3800" b="1" dirty="0" smtClean="0"/>
              <a:t>โครงงานบูรณาการสาระวิชาหลักและทักษะพื้นฐานสำคัญในศตวรรษที่ 21</a:t>
            </a:r>
          </a:p>
          <a:p>
            <a:pPr lvl="1"/>
            <a:r>
              <a:rPr lang="th-TH" sz="3800" dirty="0"/>
              <a:t> </a:t>
            </a:r>
            <a:r>
              <a:rPr lang="th-TH" sz="3800" dirty="0" smtClean="0"/>
              <a:t>3</a:t>
            </a:r>
            <a:r>
              <a:rPr lang="en-US" sz="3800" dirty="0" err="1" smtClean="0"/>
              <a:t>Rs</a:t>
            </a:r>
            <a:r>
              <a:rPr lang="en-US" sz="3800" dirty="0" smtClean="0"/>
              <a:t> </a:t>
            </a:r>
            <a:r>
              <a:rPr lang="th-TH" sz="3800" dirty="0" smtClean="0"/>
              <a:t>รู้ภาษา, รู้คณิต, รู้ </a:t>
            </a:r>
            <a:r>
              <a:rPr lang="en-US" sz="3800" dirty="0" smtClean="0"/>
              <a:t>ICT</a:t>
            </a:r>
            <a:endParaRPr lang="th-TH" sz="3800" dirty="0"/>
          </a:p>
          <a:p>
            <a:r>
              <a:rPr lang="th-TH" sz="3800" b="1" dirty="0" smtClean="0"/>
              <a:t>โครงงานสร้างทักษะ</a:t>
            </a:r>
            <a:r>
              <a:rPr lang="th-TH" sz="3800" b="1" dirty="0"/>
              <a:t>ด้านการเรียนรู้และนวัตกรรม    </a:t>
            </a:r>
            <a:endParaRPr lang="th-TH" sz="3800" b="1" dirty="0" smtClean="0"/>
          </a:p>
          <a:p>
            <a:pPr lvl="1"/>
            <a:r>
              <a:rPr lang="th-TH" sz="3800" dirty="0"/>
              <a:t> </a:t>
            </a:r>
            <a:r>
              <a:rPr lang="th-TH" sz="3800" dirty="0" smtClean="0"/>
              <a:t>4</a:t>
            </a:r>
            <a:r>
              <a:rPr lang="en-US" sz="3800" dirty="0" smtClean="0"/>
              <a:t>Cs</a:t>
            </a:r>
            <a:endParaRPr lang="th-TH" sz="3800" dirty="0"/>
          </a:p>
          <a:p>
            <a:r>
              <a:rPr lang="th-TH" sz="3800" b="1" dirty="0" smtClean="0"/>
              <a:t>โครงงานได้ใช้ทักษะด้านข้อมูลสารสนเทศ สื่อ และ</a:t>
            </a:r>
            <a:r>
              <a:rPr lang="th-TH" sz="3800" b="1" dirty="0"/>
              <a:t>เทคโนโลยี</a:t>
            </a:r>
          </a:p>
          <a:p>
            <a:r>
              <a:rPr lang="th-TH" sz="3800" b="1" dirty="0" smtClean="0"/>
              <a:t>โครงงานเสริมทักษะด้านชีวิต</a:t>
            </a:r>
            <a:r>
              <a:rPr lang="th-TH" sz="3800" b="1" dirty="0"/>
              <a:t>และอาชีพ</a:t>
            </a:r>
          </a:p>
        </p:txBody>
      </p:sp>
    </p:spTree>
    <p:extLst>
      <p:ext uri="{BB962C8B-B14F-4D97-AF65-F5344CB8AC3E}">
        <p14:creationId xmlns:p14="http://schemas.microsoft.com/office/powerpoint/2010/main" val="13898941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08000"/>
          </a:xfrm>
        </p:spPr>
        <p:txBody>
          <a:bodyPr/>
          <a:lstStyle/>
          <a:p>
            <a:pPr algn="ctr"/>
            <a:r>
              <a:rPr lang="th-TH" sz="4800" dirty="0" smtClean="0"/>
              <a:t>ทักษะด้านการเรียนรู้และนวัตกรรม</a:t>
            </a:r>
            <a:endParaRPr lang="th-TH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6748228" cy="4608512"/>
          </a:xfrm>
        </p:spPr>
        <p:txBody>
          <a:bodyPr/>
          <a:lstStyle/>
          <a:p>
            <a:pPr lvl="0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การสร้างสรรค์และนวัตกรรม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(Creativity and Innovation)</a:t>
            </a:r>
          </a:p>
          <a:p>
            <a:pPr lvl="0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การคิดแบบมีวิจารณญาณ และการแก้ปัญหา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(Critical Thinking and  Problem Solving)</a:t>
            </a:r>
          </a:p>
          <a:p>
            <a:pPr lvl="0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การสื่อสาร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(Communication and Collaboration)</a:t>
            </a:r>
          </a:p>
          <a:p>
            <a:pPr lvl="0"/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การทำงานร่วมกัน</a:t>
            </a:r>
          </a:p>
          <a:p>
            <a:pPr marL="0" lvl="0" indent="0">
              <a:buNone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(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Collaboration) </a:t>
            </a:r>
          </a:p>
          <a:p>
            <a:endParaRPr lang="th-TH" sz="3200" dirty="0"/>
          </a:p>
        </p:txBody>
      </p:sp>
      <p:grpSp>
        <p:nvGrpSpPr>
          <p:cNvPr id="5" name="Group 4"/>
          <p:cNvGrpSpPr/>
          <p:nvPr/>
        </p:nvGrpSpPr>
        <p:grpSpPr>
          <a:xfrm>
            <a:off x="6372200" y="1268760"/>
            <a:ext cx="2777248" cy="3316452"/>
            <a:chOff x="5832996" y="1268760"/>
            <a:chExt cx="3316452" cy="331645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996" y="1268760"/>
              <a:ext cx="3316452" cy="3316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294656" y="2942360"/>
              <a:ext cx="216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C00000"/>
                  </a:solidFill>
                </a:rPr>
                <a:t>j</a:t>
              </a:r>
              <a:endParaRPr lang="th-TH" sz="1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85705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448" y="44624"/>
            <a:ext cx="5240656" cy="1080120"/>
          </a:xfrm>
        </p:spPr>
        <p:txBody>
          <a:bodyPr/>
          <a:lstStyle/>
          <a:p>
            <a:pPr algn="l"/>
            <a:r>
              <a:rPr lang="th-TH" dirty="0" smtClean="0"/>
              <a:t>การสร้างสรรค์  (</a:t>
            </a:r>
            <a:r>
              <a:rPr lang="en-US" dirty="0" smtClean="0"/>
              <a:t>Creativity)</a:t>
            </a:r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894"/>
            <a:ext cx="9144000" cy="50675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97208" y="1196752"/>
            <a:ext cx="8883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 smtClean="0">
                <a:solidFill>
                  <a:schemeClr val="tx2"/>
                </a:solidFill>
              </a:rPr>
              <a:t>คือ การมีทักษะและจินตนาการในการสร้างสรรค์  ความคิด, วิธีการ หรือสิ่งใหม่ๆ</a:t>
            </a:r>
            <a:endParaRPr lang="th-TH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297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52928" cy="508000"/>
          </a:xfrm>
        </p:spPr>
        <p:txBody>
          <a:bodyPr/>
          <a:lstStyle/>
          <a:p>
            <a:pPr algn="l"/>
            <a:r>
              <a:rPr lang="th-TH" dirty="0" smtClean="0"/>
              <a:t>การคิดอย่างมีวิจารณญาณ (</a:t>
            </a:r>
            <a:r>
              <a:rPr lang="en-US" dirty="0" smtClean="0"/>
              <a:t>Critical thinking)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9144000" cy="4784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7544" y="1124744"/>
            <a:ext cx="83529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l"/>
            <a:r>
              <a:rPr lang="th-TH" sz="3000" dirty="0" smtClean="0"/>
              <a:t>คือ การใช้เหตุผลและการคิดเชื่อมโยง เพื่อวิเคราะห์เรื่องราวต่างๆ และสามารถให้ความเห็นได้ว่า เรื่องนั้นหรือสิ่งนั้น...ดี หรือ ไม่ดี, ควร หรือไม่ควร...ได้ด้วย.</a:t>
            </a:r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26167292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28712"/>
            <a:ext cx="7416800" cy="508000"/>
          </a:xfrm>
        </p:spPr>
        <p:txBody>
          <a:bodyPr/>
          <a:lstStyle/>
          <a:p>
            <a:pPr algn="l"/>
            <a:r>
              <a:rPr lang="th-TH" dirty="0" smtClean="0"/>
              <a:t>การสื่อสาร (</a:t>
            </a:r>
            <a:r>
              <a:rPr lang="en-US" dirty="0" smtClean="0"/>
              <a:t>Communication)</a:t>
            </a:r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1398"/>
            <a:ext cx="9144000" cy="476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7544" y="1124744"/>
            <a:ext cx="83529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l"/>
            <a:r>
              <a:rPr lang="th-TH" sz="3000" dirty="0" smtClean="0"/>
              <a:t>ต้องอาศัย ทักษะ ด้านต่างๆ ทั้งภาษา, คณิตศาสตร์, </a:t>
            </a:r>
            <a:r>
              <a:rPr lang="en-US" sz="3000" dirty="0" smtClean="0"/>
              <a:t>ICT</a:t>
            </a:r>
            <a:r>
              <a:rPr lang="th-TH" sz="3000" dirty="0" smtClean="0"/>
              <a:t> และจิตวิทยา  เพื่อช่วยให้การสื่อสารประสบผลสำเร็จตามวัตถุประสงค์</a:t>
            </a:r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1104992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16800" cy="508000"/>
          </a:xfrm>
        </p:spPr>
        <p:txBody>
          <a:bodyPr/>
          <a:lstStyle/>
          <a:p>
            <a:pPr algn="l"/>
            <a:r>
              <a:rPr lang="th-TH" dirty="0" smtClean="0"/>
              <a:t>การทำงานร่วมกัน (</a:t>
            </a:r>
            <a:r>
              <a:rPr lang="en-US" dirty="0" smtClean="0"/>
              <a:t>Collaboration)</a:t>
            </a:r>
            <a:endParaRPr lang="th-TH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2945"/>
            <a:ext cx="9144000" cy="578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6370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508000"/>
          </a:xfrm>
        </p:spPr>
        <p:txBody>
          <a:bodyPr/>
          <a:lstStyle/>
          <a:p>
            <a:pPr algn="ctr"/>
            <a:r>
              <a:rPr lang="th-TH" sz="4400" dirty="0" smtClean="0">
                <a:cs typeface="+mn-cs"/>
              </a:rPr>
              <a:t>ทักษะด้านชีวิตและอาชีพ</a:t>
            </a:r>
            <a:endParaRPr lang="th-TH" sz="4400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836712"/>
            <a:ext cx="7416800" cy="5328592"/>
          </a:xfrm>
        </p:spPr>
        <p:txBody>
          <a:bodyPr/>
          <a:lstStyle/>
          <a:p>
            <a:pPr lvl="0"/>
            <a:r>
              <a:rPr lang="th-TH" sz="3200" b="1" dirty="0">
                <a:latin typeface="TH SarabunPSK" panose="020B0500040200020003" pitchFamily="34" charset="-34"/>
              </a:rPr>
              <a:t>ความยืดหยุ่นและความสามารถในการปรับตัว </a:t>
            </a:r>
            <a:r>
              <a:rPr lang="en-US" sz="3200" b="1" dirty="0" smtClean="0">
                <a:latin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</a:rPr>
              <a:t>(</a:t>
            </a:r>
            <a:r>
              <a:rPr lang="en-US" sz="3200" b="1" dirty="0">
                <a:latin typeface="TH SarabunPSK" panose="020B0500040200020003" pitchFamily="34" charset="-34"/>
              </a:rPr>
              <a:t>Flexibility and Adaptability)</a:t>
            </a:r>
          </a:p>
          <a:p>
            <a:pPr lvl="0"/>
            <a:r>
              <a:rPr lang="th-TH" sz="3200" b="1" dirty="0">
                <a:latin typeface="TH SarabunPSK" panose="020B0500040200020003" pitchFamily="34" charset="-34"/>
              </a:rPr>
              <a:t>การริเริ่มและการกำกับดูแล</a:t>
            </a:r>
            <a:r>
              <a:rPr lang="th-TH" sz="3200" b="1" dirty="0" smtClean="0">
                <a:latin typeface="TH SarabunPSK" panose="020B0500040200020003" pitchFamily="34" charset="-34"/>
              </a:rPr>
              <a:t>ตนเอง</a:t>
            </a:r>
            <a:r>
              <a:rPr lang="en-US" sz="3200" b="1" dirty="0" smtClean="0">
                <a:latin typeface="TH SarabunPSK" panose="020B0500040200020003" pitchFamily="34" charset="-34"/>
              </a:rPr>
              <a:t>(Initiative </a:t>
            </a:r>
            <a:r>
              <a:rPr lang="en-US" sz="3200" b="1" dirty="0">
                <a:latin typeface="TH SarabunPSK" panose="020B0500040200020003" pitchFamily="34" charset="-34"/>
              </a:rPr>
              <a:t>and Self-direction)</a:t>
            </a:r>
          </a:p>
          <a:p>
            <a:pPr lvl="0"/>
            <a:r>
              <a:rPr lang="th-TH" sz="3200" b="1" dirty="0">
                <a:latin typeface="TH SarabunPSK" panose="020B0500040200020003" pitchFamily="34" charset="-34"/>
              </a:rPr>
              <a:t>ทักษะด้านสังคมและทักษะข้ามวัฒนธรรม </a:t>
            </a:r>
            <a:r>
              <a:rPr lang="en-US" sz="3200" b="1" dirty="0" smtClean="0">
                <a:latin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</a:rPr>
              <a:t>(</a:t>
            </a:r>
            <a:r>
              <a:rPr lang="en-US" sz="3200" b="1" dirty="0">
                <a:latin typeface="TH SarabunPSK" panose="020B0500040200020003" pitchFamily="34" charset="-34"/>
              </a:rPr>
              <a:t>Social and </a:t>
            </a:r>
            <a:r>
              <a:rPr lang="en-US" sz="3200" b="1" dirty="0" smtClean="0">
                <a:latin typeface="TH SarabunPSK" panose="020B0500040200020003" pitchFamily="34" charset="-34"/>
              </a:rPr>
              <a:t>Cross-cultural </a:t>
            </a:r>
            <a:r>
              <a:rPr lang="en-US" sz="3200" b="1" dirty="0">
                <a:latin typeface="TH SarabunPSK" panose="020B0500040200020003" pitchFamily="34" charset="-34"/>
              </a:rPr>
              <a:t>Skills)</a:t>
            </a:r>
          </a:p>
          <a:p>
            <a:pPr lvl="0"/>
            <a:r>
              <a:rPr lang="th-TH" sz="3200" b="1" dirty="0">
                <a:latin typeface="TH SarabunPSK" panose="020B0500040200020003" pitchFamily="34" charset="-34"/>
              </a:rPr>
              <a:t>การมีผลงานและความ</a:t>
            </a:r>
            <a:r>
              <a:rPr lang="th-TH" sz="3200" b="1" dirty="0" smtClean="0">
                <a:latin typeface="TH SarabunPSK" panose="020B0500040200020003" pitchFamily="34" charset="-34"/>
              </a:rPr>
              <a:t>รับผิดชอบ </a:t>
            </a:r>
            <a:r>
              <a:rPr lang="en-US" sz="3200" b="1" dirty="0" smtClean="0">
                <a:latin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</a:rPr>
              <a:t>(</a:t>
            </a:r>
            <a:r>
              <a:rPr lang="en-US" sz="3200" b="1" dirty="0">
                <a:latin typeface="TH SarabunPSK" panose="020B0500040200020003" pitchFamily="34" charset="-34"/>
              </a:rPr>
              <a:t>Productivity and Accountability)</a:t>
            </a:r>
          </a:p>
          <a:p>
            <a:pPr lvl="0"/>
            <a:r>
              <a:rPr lang="th-TH" sz="3200" b="1" dirty="0">
                <a:latin typeface="TH SarabunPSK" panose="020B0500040200020003" pitchFamily="34" charset="-34"/>
              </a:rPr>
              <a:t>ภาวะผู้นำ</a:t>
            </a:r>
            <a:r>
              <a:rPr lang="th-TH" sz="3200" b="1" dirty="0" smtClean="0">
                <a:latin typeface="TH SarabunPSK" panose="020B0500040200020003" pitchFamily="34" charset="-34"/>
              </a:rPr>
              <a:t>และหน้าที่รับผิดชอบ </a:t>
            </a:r>
            <a:r>
              <a:rPr lang="en-US" sz="3200" b="1" dirty="0" smtClean="0">
                <a:latin typeface="TH SarabunPSK" panose="020B0500040200020003" pitchFamily="34" charset="-34"/>
              </a:rPr>
              <a:t/>
            </a:r>
            <a:br>
              <a:rPr lang="en-US" sz="3200" b="1" dirty="0" smtClean="0">
                <a:latin typeface="TH SarabunPSK" panose="020B0500040200020003" pitchFamily="34" charset="-34"/>
              </a:rPr>
            </a:br>
            <a:r>
              <a:rPr lang="en-US" sz="3200" b="1" dirty="0" smtClean="0">
                <a:latin typeface="TH SarabunPSK" panose="020B0500040200020003" pitchFamily="34" charset="-34"/>
              </a:rPr>
              <a:t>(</a:t>
            </a:r>
            <a:r>
              <a:rPr lang="en-US" sz="3200" b="1" dirty="0">
                <a:latin typeface="TH SarabunPSK" panose="020B0500040200020003" pitchFamily="34" charset="-34"/>
              </a:rPr>
              <a:t>Leadership and Responsibility)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70608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8712"/>
            <a:ext cx="9144000" cy="508000"/>
          </a:xfrm>
        </p:spPr>
        <p:txBody>
          <a:bodyPr/>
          <a:lstStyle/>
          <a:p>
            <a:pPr algn="ctr"/>
            <a:r>
              <a:rPr lang="th-TH" sz="4000" dirty="0" smtClean="0"/>
              <a:t>ทักษะด้านข้อมูลสารสนเทศ สื่อ และเทคโนโลยี</a:t>
            </a: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9454"/>
            <a:ext cx="8568952" cy="4895850"/>
          </a:xfrm>
        </p:spPr>
        <p:txBody>
          <a:bodyPr/>
          <a:lstStyle/>
          <a:p>
            <a:pPr lvl="0"/>
            <a:r>
              <a:rPr lang="th-TH" sz="3800" b="1" dirty="0" smtClean="0">
                <a:latin typeface="TH SarabunPSK" panose="020B0500040200020003" pitchFamily="34" charset="-34"/>
              </a:rPr>
              <a:t>ความเข้าใจใช้เป็นในด้านข้อมูลข่าวสาร</a:t>
            </a:r>
            <a:r>
              <a:rPr lang="en-US" sz="3800" b="1" dirty="0" smtClean="0">
                <a:latin typeface="TH SarabunPSK" panose="020B0500040200020003" pitchFamily="34" charset="-34"/>
              </a:rPr>
              <a:t/>
            </a:r>
            <a:br>
              <a:rPr lang="en-US" sz="3800" b="1" dirty="0" smtClean="0">
                <a:latin typeface="TH SarabunPSK" panose="020B0500040200020003" pitchFamily="34" charset="-34"/>
              </a:rPr>
            </a:br>
            <a:r>
              <a:rPr lang="en-US" sz="3800" b="1" dirty="0" smtClean="0">
                <a:latin typeface="TH SarabunPSK" panose="020B0500040200020003" pitchFamily="34" charset="-34"/>
              </a:rPr>
              <a:t> (</a:t>
            </a:r>
            <a:r>
              <a:rPr lang="en-US" sz="3800" b="1" dirty="0">
                <a:latin typeface="TH SarabunPSK" panose="020B0500040200020003" pitchFamily="34" charset="-34"/>
              </a:rPr>
              <a:t>Information Literacy)</a:t>
            </a:r>
          </a:p>
          <a:p>
            <a:pPr lvl="0"/>
            <a:r>
              <a:rPr lang="th-TH" sz="3800" b="1" dirty="0" smtClean="0">
                <a:latin typeface="TH SarabunPSK" panose="020B0500040200020003" pitchFamily="34" charset="-34"/>
              </a:rPr>
              <a:t>ความเข้าใจและใช้เป็นด้าน</a:t>
            </a:r>
            <a:r>
              <a:rPr lang="th-TH" sz="3800" b="1" dirty="0">
                <a:latin typeface="TH SarabunPSK" panose="020B0500040200020003" pitchFamily="34" charset="-34"/>
              </a:rPr>
              <a:t>สื่อ </a:t>
            </a:r>
            <a:endParaRPr lang="en-US" sz="3800" b="1" dirty="0" smtClean="0">
              <a:latin typeface="TH SarabunPSK" panose="020B0500040200020003" pitchFamily="34" charset="-34"/>
            </a:endParaRPr>
          </a:p>
          <a:p>
            <a:pPr lvl="0"/>
            <a:r>
              <a:rPr lang="en-US" sz="3800" b="1" dirty="0" smtClean="0">
                <a:latin typeface="TH SarabunPSK" panose="020B0500040200020003" pitchFamily="34" charset="-34"/>
              </a:rPr>
              <a:t>(</a:t>
            </a:r>
            <a:r>
              <a:rPr lang="en-US" sz="3800" b="1" dirty="0">
                <a:latin typeface="TH SarabunPSK" panose="020B0500040200020003" pitchFamily="34" charset="-34"/>
              </a:rPr>
              <a:t>Media Literacy)</a:t>
            </a:r>
          </a:p>
          <a:p>
            <a:pPr lvl="0"/>
            <a:r>
              <a:rPr lang="th-TH" sz="3800" b="1" dirty="0" smtClean="0">
                <a:latin typeface="TH SarabunPSK" panose="020B0500040200020003" pitchFamily="34" charset="-34"/>
              </a:rPr>
              <a:t>ความเข้าใจและใช้เป็นด้าน</a:t>
            </a:r>
            <a:r>
              <a:rPr lang="th-TH" sz="3800" b="1" dirty="0">
                <a:latin typeface="TH SarabunPSK" panose="020B0500040200020003" pitchFamily="34" charset="-34"/>
              </a:rPr>
              <a:t>เทคโนโลยีสารสนเทศและการสื่อสาร </a:t>
            </a:r>
            <a:r>
              <a:rPr lang="en-US" sz="3800" b="1" dirty="0">
                <a:latin typeface="TH SarabunPSK" panose="020B0500040200020003" pitchFamily="34" charset="-34"/>
              </a:rPr>
              <a:t>(</a:t>
            </a:r>
            <a:r>
              <a:rPr lang="en-US" sz="3800" b="1" dirty="0" smtClean="0">
                <a:latin typeface="TH SarabunPSK" panose="020B0500040200020003" pitchFamily="34" charset="-34"/>
              </a:rPr>
              <a:t>Information and </a:t>
            </a:r>
            <a:r>
              <a:rPr lang="en-US" sz="3800" b="1" dirty="0">
                <a:latin typeface="TH SarabunPSK" panose="020B0500040200020003" pitchFamily="34" charset="-34"/>
              </a:rPr>
              <a:t>Communication </a:t>
            </a:r>
            <a:r>
              <a:rPr lang="en-US" sz="3800" b="1" dirty="0" smtClean="0">
                <a:latin typeface="TH SarabunPSK" panose="020B0500040200020003" pitchFamily="34" charset="-34"/>
              </a:rPr>
              <a:t>Technology </a:t>
            </a:r>
            <a:r>
              <a:rPr lang="en-US" sz="3800" b="1" dirty="0">
                <a:latin typeface="TH SarabunPSK" panose="020B0500040200020003" pitchFamily="34" charset="-34"/>
              </a:rPr>
              <a:t>Literacy) </a:t>
            </a:r>
          </a:p>
          <a:p>
            <a:endParaRPr lang="th-TH" sz="3800" dirty="0"/>
          </a:p>
        </p:txBody>
      </p:sp>
    </p:spTree>
    <p:extLst>
      <p:ext uri="{BB962C8B-B14F-4D97-AF65-F5344CB8AC3E}">
        <p14:creationId xmlns:p14="http://schemas.microsoft.com/office/powerpoint/2010/main" val="31207098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0720"/>
            <a:ext cx="9144000" cy="508000"/>
          </a:xfrm>
        </p:spPr>
        <p:txBody>
          <a:bodyPr/>
          <a:lstStyle/>
          <a:p>
            <a:pPr algn="ctr"/>
            <a:r>
              <a:rPr lang="th-TH" sz="4000" dirty="0" smtClean="0">
                <a:cs typeface="+mn-cs"/>
              </a:rPr>
              <a:t>แนวคิดหลักในศตวรรษที่ 21</a:t>
            </a:r>
            <a:endParaRPr lang="th-TH" sz="4000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352928" cy="4896544"/>
          </a:xfrm>
        </p:spPr>
        <p:txBody>
          <a:bodyPr/>
          <a:lstStyle/>
          <a:p>
            <a:pPr lvl="0"/>
            <a:r>
              <a:rPr lang="th-TH" sz="3200" b="1" dirty="0" smtClean="0">
                <a:latin typeface="TH SarabunPSK" panose="020B0500040200020003" pitchFamily="34" charset="-34"/>
              </a:rPr>
              <a:t>ความตระหนักเกี่ยวกับโลก </a:t>
            </a:r>
            <a:r>
              <a:rPr lang="en-US" sz="3200" b="1" dirty="0" smtClean="0">
                <a:latin typeface="TH SarabunPSK" panose="020B0500040200020003" pitchFamily="34" charset="-34"/>
              </a:rPr>
              <a:t>(Global </a:t>
            </a:r>
            <a:r>
              <a:rPr lang="en-US" sz="3200" b="1" dirty="0">
                <a:latin typeface="TH SarabunPSK" panose="020B0500040200020003" pitchFamily="34" charset="-34"/>
              </a:rPr>
              <a:t>Awareness) </a:t>
            </a:r>
          </a:p>
          <a:p>
            <a:pPr lvl="0"/>
            <a:r>
              <a:rPr lang="th-TH" sz="3200" b="1" dirty="0" smtClean="0">
                <a:latin typeface="TH SarabunPSK" panose="020B0500040200020003" pitchFamily="34" charset="-34"/>
              </a:rPr>
              <a:t>ความเข้าใจและปฏิบัติเป็นในด้าน</a:t>
            </a:r>
            <a:r>
              <a:rPr lang="th-TH" sz="3200" b="1" dirty="0">
                <a:latin typeface="TH SarabunPSK" panose="020B0500040200020003" pitchFamily="34" charset="-34"/>
              </a:rPr>
              <a:t>การเงิน เศรษฐกิจ </a:t>
            </a:r>
            <a:r>
              <a:rPr lang="th-TH" sz="3200" b="1" dirty="0" smtClean="0">
                <a:latin typeface="TH SarabunPSK" panose="020B0500040200020003" pitchFamily="34" charset="-34"/>
              </a:rPr>
              <a:t>ธุรกิจ และ</a:t>
            </a:r>
            <a:r>
              <a:rPr lang="th-TH" sz="3200" b="1" dirty="0">
                <a:latin typeface="TH SarabunPSK" panose="020B0500040200020003" pitchFamily="34" charset="-34"/>
              </a:rPr>
              <a:t>การเป็นผู้ประกอบการ </a:t>
            </a:r>
            <a:r>
              <a:rPr lang="en-US" sz="3200" b="1" dirty="0">
                <a:latin typeface="TH SarabunPSK" panose="020B0500040200020003" pitchFamily="34" charset="-34"/>
              </a:rPr>
              <a:t>(Financial, Economic, Business and Entrepreneurial Literacy)</a:t>
            </a:r>
          </a:p>
          <a:p>
            <a:pPr lvl="0"/>
            <a:r>
              <a:rPr lang="th-TH" sz="3200" b="1" dirty="0" smtClean="0">
                <a:latin typeface="TH SarabunPSK" panose="020B0500040200020003" pitchFamily="34" charset="-34"/>
              </a:rPr>
              <a:t>ความเข้าใจและปฏิบัติตนเป็น</a:t>
            </a:r>
            <a:r>
              <a:rPr lang="th-TH" sz="3200" b="1" dirty="0">
                <a:latin typeface="TH SarabunPSK" panose="020B0500040200020003" pitchFamily="34" charset="-34"/>
              </a:rPr>
              <a:t>พลเมืองที่ดี </a:t>
            </a:r>
            <a:r>
              <a:rPr lang="en-US" sz="3200" b="1" dirty="0">
                <a:latin typeface="TH SarabunPSK" panose="020B0500040200020003" pitchFamily="34" charset="-34"/>
              </a:rPr>
              <a:t>(Civic Literacy)</a:t>
            </a:r>
          </a:p>
          <a:p>
            <a:pPr lvl="0"/>
            <a:r>
              <a:rPr lang="th-TH" sz="3200" b="1" dirty="0" smtClean="0">
                <a:latin typeface="TH SarabunPSK" panose="020B0500040200020003" pitchFamily="34" charset="-34"/>
              </a:rPr>
              <a:t>ความเข้าใจและสามารถดำเนินชีวิตให้เป็นผู้มีสุขภาพดี </a:t>
            </a:r>
            <a:r>
              <a:rPr lang="en-US" sz="3200" b="1" dirty="0">
                <a:latin typeface="TH SarabunPSK" panose="020B0500040200020003" pitchFamily="34" charset="-34"/>
              </a:rPr>
              <a:t>(Health Literacy)</a:t>
            </a:r>
          </a:p>
          <a:p>
            <a:pPr lvl="0"/>
            <a:r>
              <a:rPr lang="th-TH" sz="3200" b="1" dirty="0" smtClean="0">
                <a:latin typeface="TH SarabunPSK" panose="020B0500040200020003" pitchFamily="34" charset="-34"/>
              </a:rPr>
              <a:t>ความเข้าใจและปฏิบัติเป็นในด้าน</a:t>
            </a:r>
            <a:r>
              <a:rPr lang="th-TH" sz="3200" b="1" dirty="0">
                <a:latin typeface="TH SarabunPSK" panose="020B0500040200020003" pitchFamily="34" charset="-34"/>
              </a:rPr>
              <a:t>สิ่งแวดล้อม </a:t>
            </a:r>
            <a:r>
              <a:rPr lang="en-US" sz="3200" b="1" dirty="0">
                <a:latin typeface="TH SarabunPSK" panose="020B0500040200020003" pitchFamily="34" charset="-34"/>
              </a:rPr>
              <a:t>(Environment Literacy</a:t>
            </a:r>
            <a:r>
              <a:rPr lang="en-US" sz="3200" b="1" dirty="0" smtClean="0">
                <a:latin typeface="TH SarabunPSK" panose="020B0500040200020003" pitchFamily="34" charset="-34"/>
              </a:rPr>
              <a:t>)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3635845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8752"/>
            <a:ext cx="9144000" cy="508000"/>
          </a:xfrm>
        </p:spPr>
        <p:txBody>
          <a:bodyPr/>
          <a:lstStyle/>
          <a:p>
            <a:pPr algn="ctr"/>
            <a:r>
              <a:rPr lang="th-TH" sz="5000" dirty="0" smtClean="0"/>
              <a:t>ระบบสนับสนุนการจัดการศึกษาใน</a:t>
            </a:r>
            <a:r>
              <a:rPr lang="th-TH" sz="5000" dirty="0"/>
              <a:t>ศตวรรษที่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8242176" cy="3816424"/>
          </a:xfrm>
        </p:spPr>
        <p:txBody>
          <a:bodyPr/>
          <a:lstStyle/>
          <a:p>
            <a:r>
              <a:rPr lang="th-TH" sz="5000" b="1" dirty="0" smtClean="0">
                <a:latin typeface="TH SarabunPSK" panose="020B0500040200020003" pitchFamily="34" charset="-34"/>
              </a:rPr>
              <a:t>ด้านมาตรฐาน</a:t>
            </a:r>
            <a:r>
              <a:rPr lang="th-TH" sz="5000" b="1" dirty="0">
                <a:latin typeface="TH SarabunPSK" panose="020B0500040200020003" pitchFamily="34" charset="-34"/>
              </a:rPr>
              <a:t>และ</a:t>
            </a:r>
            <a:r>
              <a:rPr lang="th-TH" sz="5000" b="1" dirty="0" smtClean="0">
                <a:latin typeface="TH SarabunPSK" panose="020B0500040200020003" pitchFamily="34" charset="-34"/>
              </a:rPr>
              <a:t>การประเมินผล</a:t>
            </a:r>
            <a:endParaRPr lang="th-TH" sz="5000" b="1" dirty="0">
              <a:latin typeface="TH SarabunPSK" panose="020B0500040200020003" pitchFamily="34" charset="-34"/>
            </a:endParaRPr>
          </a:p>
          <a:p>
            <a:r>
              <a:rPr lang="th-TH" sz="5000" b="1" dirty="0" smtClean="0">
                <a:latin typeface="TH SarabunPSK" panose="020B0500040200020003" pitchFamily="34" charset="-34"/>
              </a:rPr>
              <a:t>ด้านหลักสูตร</a:t>
            </a:r>
            <a:r>
              <a:rPr lang="th-TH" sz="5000" b="1" dirty="0">
                <a:latin typeface="TH SarabunPSK" panose="020B0500040200020003" pitchFamily="34" charset="-34"/>
              </a:rPr>
              <a:t>และวิธีการสอน</a:t>
            </a:r>
          </a:p>
          <a:p>
            <a:r>
              <a:rPr lang="th-TH" sz="5000" b="1" dirty="0" smtClean="0">
                <a:latin typeface="TH SarabunPSK" panose="020B0500040200020003" pitchFamily="34" charset="-34"/>
              </a:rPr>
              <a:t>ด้านการ</a:t>
            </a:r>
            <a:r>
              <a:rPr lang="th-TH" sz="5000" b="1" dirty="0">
                <a:latin typeface="TH SarabunPSK" panose="020B0500040200020003" pitchFamily="34" charset="-34"/>
              </a:rPr>
              <a:t>พัฒนา</a:t>
            </a:r>
            <a:r>
              <a:rPr lang="th-TH" sz="5000" b="1" dirty="0" smtClean="0">
                <a:latin typeface="TH SarabunPSK" panose="020B0500040200020003" pitchFamily="34" charset="-34"/>
              </a:rPr>
              <a:t>วิชาชีพให้แก่ครูและผู้บริหาร</a:t>
            </a:r>
            <a:endParaRPr lang="th-TH" sz="5000" b="1" dirty="0">
              <a:latin typeface="TH SarabunPSK" panose="020B0500040200020003" pitchFamily="34" charset="-34"/>
            </a:endParaRPr>
          </a:p>
          <a:p>
            <a:r>
              <a:rPr lang="th-TH" sz="5000" b="1" dirty="0" smtClean="0">
                <a:latin typeface="TH SarabunPSK" panose="020B0500040200020003" pitchFamily="34" charset="-34"/>
              </a:rPr>
              <a:t>ด้านสภาพแวดล้อมในการเรียนรู้</a:t>
            </a:r>
            <a:endParaRPr lang="th-TH" sz="5000" b="1" dirty="0">
              <a:latin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56996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508000"/>
          </a:xfrm>
        </p:spPr>
        <p:txBody>
          <a:bodyPr/>
          <a:lstStyle/>
          <a:p>
            <a:pPr algn="ctr"/>
            <a:r>
              <a:rPr lang="en-US" sz="4400" dirty="0" err="1" smtClean="0"/>
              <a:t>PjBL</a:t>
            </a:r>
            <a:r>
              <a:rPr lang="en-US" sz="4400" baseline="0" dirty="0" smtClean="0"/>
              <a:t> </a:t>
            </a:r>
            <a:r>
              <a:rPr lang="th-TH" sz="4400" baseline="0" dirty="0" smtClean="0"/>
              <a:t>กับ 3</a:t>
            </a:r>
            <a:r>
              <a:rPr lang="en-US" sz="4400" baseline="0" dirty="0" err="1" smtClean="0"/>
              <a:t>Rs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40" y="1844675"/>
            <a:ext cx="7416800" cy="3528541"/>
          </a:xfrm>
        </p:spPr>
        <p:txBody>
          <a:bodyPr/>
          <a:lstStyle/>
          <a:p>
            <a:r>
              <a:rPr lang="th-TH" sz="4400" dirty="0"/>
              <a:t> </a:t>
            </a:r>
            <a:r>
              <a:rPr lang="th-TH" sz="4400" dirty="0" smtClean="0"/>
              <a:t>รู้ภาษา </a:t>
            </a:r>
            <a:r>
              <a:rPr lang="en-US" sz="4400" dirty="0" smtClean="0"/>
              <a:t>(Lite</a:t>
            </a:r>
            <a:r>
              <a:rPr lang="en-US" sz="4400" dirty="0" smtClean="0">
                <a:solidFill>
                  <a:srgbClr val="FF0000"/>
                </a:solidFill>
              </a:rPr>
              <a:t>r</a:t>
            </a:r>
            <a:r>
              <a:rPr lang="en-US" sz="4400" dirty="0" smtClean="0"/>
              <a:t>acy)</a:t>
            </a:r>
            <a:endParaRPr lang="th-TH" sz="4400" dirty="0" smtClean="0"/>
          </a:p>
          <a:p>
            <a:r>
              <a:rPr lang="th-TH" sz="4400" dirty="0" smtClean="0"/>
              <a:t> รู้คณิต  </a:t>
            </a:r>
            <a:r>
              <a:rPr lang="en-US" sz="4400" dirty="0" smtClean="0"/>
              <a:t>(Nume</a:t>
            </a:r>
            <a:r>
              <a:rPr lang="en-US" sz="4400" dirty="0" smtClean="0">
                <a:solidFill>
                  <a:srgbClr val="FF0000"/>
                </a:solidFill>
              </a:rPr>
              <a:t>r</a:t>
            </a:r>
            <a:r>
              <a:rPr lang="en-US" sz="4400" dirty="0" smtClean="0"/>
              <a:t>acy)</a:t>
            </a:r>
            <a:endParaRPr lang="th-TH" sz="4400" dirty="0" smtClean="0"/>
          </a:p>
          <a:p>
            <a:r>
              <a:rPr lang="th-TH" sz="4400" dirty="0"/>
              <a:t> </a:t>
            </a:r>
            <a:r>
              <a:rPr lang="th-TH" sz="4400" dirty="0" smtClean="0"/>
              <a:t>รู้ </a:t>
            </a:r>
            <a:r>
              <a:rPr lang="en-US" sz="4400" dirty="0" smtClean="0"/>
              <a:t>ICT</a:t>
            </a:r>
            <a:r>
              <a:rPr lang="th-TH" sz="4400" dirty="0" smtClean="0"/>
              <a:t> </a:t>
            </a:r>
            <a:r>
              <a:rPr lang="en-US" sz="4400" dirty="0" smtClean="0"/>
              <a:t>(Communication Technology Lite</a:t>
            </a:r>
            <a:r>
              <a:rPr lang="en-US" sz="4400" dirty="0" smtClean="0">
                <a:solidFill>
                  <a:srgbClr val="FF0000"/>
                </a:solidFill>
              </a:rPr>
              <a:t>r</a:t>
            </a:r>
            <a:r>
              <a:rPr lang="en-US" sz="4400" dirty="0" smtClean="0"/>
              <a:t>acy) 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9744130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867"/>
            <a:ext cx="9144000" cy="1008112"/>
          </a:xfrm>
        </p:spPr>
        <p:txBody>
          <a:bodyPr/>
          <a:lstStyle/>
          <a:p>
            <a:pPr algn="ctr"/>
            <a:r>
              <a:rPr lang="en-US" sz="4800" dirty="0" err="1" smtClean="0"/>
              <a:t>PjBL</a:t>
            </a:r>
            <a:r>
              <a:rPr lang="en-US" sz="4800" dirty="0" smtClean="0"/>
              <a:t> &amp; 4Cs</a:t>
            </a:r>
            <a:endParaRPr lang="th-TH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0" y="1196752"/>
            <a:ext cx="5400600" cy="5256584"/>
          </a:xfrm>
        </p:spPr>
        <p:txBody>
          <a:bodyPr/>
          <a:lstStyle/>
          <a:p>
            <a:r>
              <a:rPr lang="en-US" sz="3400" dirty="0"/>
              <a:t>Critical </a:t>
            </a:r>
            <a:r>
              <a:rPr lang="en-US" sz="3400" dirty="0" smtClean="0"/>
              <a:t>Thinking</a:t>
            </a:r>
          </a:p>
          <a:p>
            <a:pPr lvl="1"/>
            <a:r>
              <a:rPr lang="th-TH" sz="3400" dirty="0" smtClean="0"/>
              <a:t>การคิดแบบมีวิจารณญาณ</a:t>
            </a:r>
            <a:endParaRPr lang="en-US" sz="3400" dirty="0" smtClean="0"/>
          </a:p>
          <a:p>
            <a:r>
              <a:rPr lang="en-US" sz="3400" dirty="0" smtClean="0"/>
              <a:t>Collaboration</a:t>
            </a:r>
          </a:p>
          <a:p>
            <a:pPr lvl="1"/>
            <a:r>
              <a:rPr lang="th-TH" sz="3400" dirty="0" smtClean="0"/>
              <a:t>การทำงานร่วมกัน</a:t>
            </a:r>
            <a:endParaRPr lang="en-US" sz="3400" dirty="0" smtClean="0"/>
          </a:p>
          <a:p>
            <a:r>
              <a:rPr lang="en-US" sz="3400" dirty="0" smtClean="0"/>
              <a:t>Communication</a:t>
            </a:r>
          </a:p>
          <a:p>
            <a:pPr lvl="1"/>
            <a:r>
              <a:rPr lang="th-TH" sz="3400" dirty="0" smtClean="0"/>
              <a:t>การสื่อสาร</a:t>
            </a:r>
            <a:endParaRPr lang="en-US" sz="3400" dirty="0" smtClean="0"/>
          </a:p>
          <a:p>
            <a:r>
              <a:rPr lang="en-US" sz="3400" dirty="0" smtClean="0"/>
              <a:t>Creativity</a:t>
            </a:r>
          </a:p>
          <a:p>
            <a:pPr lvl="1"/>
            <a:r>
              <a:rPr lang="th-TH" sz="3400" dirty="0" smtClean="0"/>
              <a:t>การสร้างสรรค์</a:t>
            </a:r>
            <a:endParaRPr lang="th-TH" sz="3400" dirty="0"/>
          </a:p>
        </p:txBody>
      </p:sp>
    </p:spTree>
    <p:extLst>
      <p:ext uri="{BB962C8B-B14F-4D97-AF65-F5344CB8AC3E}">
        <p14:creationId xmlns:p14="http://schemas.microsoft.com/office/powerpoint/2010/main" val="8308575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508000"/>
          </a:xfrm>
        </p:spPr>
        <p:txBody>
          <a:bodyPr/>
          <a:lstStyle/>
          <a:p>
            <a:pPr algn="ctr"/>
            <a:r>
              <a:rPr lang="th-TH" dirty="0" smtClean="0"/>
              <a:t>ประเภทของการเรียนรู้แบบโครงงานเป็นฐาน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4895850"/>
          </a:xfrm>
        </p:spPr>
        <p:txBody>
          <a:bodyPr/>
          <a:lstStyle/>
          <a:p>
            <a:r>
              <a:rPr lang="th-TH" sz="3600" b="1" dirty="0"/>
              <a:t>โครงงานประเภทสำรวจ  </a:t>
            </a:r>
            <a:r>
              <a:rPr lang="th-TH" sz="3600" b="1" dirty="0" smtClean="0"/>
              <a:t/>
            </a:r>
            <a:br>
              <a:rPr lang="th-TH" sz="3600" b="1" dirty="0" smtClean="0"/>
            </a:br>
            <a:r>
              <a:rPr lang="th-TH" sz="3600" b="1" dirty="0" smtClean="0"/>
              <a:t>(</a:t>
            </a:r>
            <a:r>
              <a:rPr lang="en-US" sz="3600" b="1" dirty="0"/>
              <a:t>Survey  Research  Project)</a:t>
            </a:r>
          </a:p>
          <a:p>
            <a:r>
              <a:rPr lang="th-TH" sz="3600" b="1" dirty="0"/>
              <a:t>โครงงานประเภททดลอง  </a:t>
            </a:r>
            <a:r>
              <a:rPr lang="th-TH" sz="3600" b="1" dirty="0" smtClean="0"/>
              <a:t>(</a:t>
            </a:r>
            <a:r>
              <a:rPr lang="en-US" sz="3600" b="1" dirty="0"/>
              <a:t>Experimental  Research  Project)</a:t>
            </a:r>
          </a:p>
          <a:p>
            <a:r>
              <a:rPr lang="th-TH" sz="3600" b="1" dirty="0"/>
              <a:t>โครงงานประเภทสิ่งประดิษฐ์  </a:t>
            </a:r>
            <a:r>
              <a:rPr lang="th-TH" sz="3600" b="1" dirty="0" smtClean="0"/>
              <a:t>(</a:t>
            </a:r>
            <a:r>
              <a:rPr lang="en-US" sz="3600" b="1" dirty="0"/>
              <a:t>Development Research  Project)</a:t>
            </a:r>
          </a:p>
          <a:p>
            <a:r>
              <a:rPr lang="th-TH" sz="3600" b="1" dirty="0"/>
              <a:t>โครงงานประเภททฤษฎี  (</a:t>
            </a:r>
            <a:r>
              <a:rPr lang="en-US" sz="3600" b="1" dirty="0"/>
              <a:t>Theoretical  Research  Project)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6671465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4896" cy="508000"/>
          </a:xfrm>
        </p:spPr>
        <p:txBody>
          <a:bodyPr/>
          <a:lstStyle/>
          <a:p>
            <a:pPr algn="ctr"/>
            <a:r>
              <a:rPr lang="th-TH" dirty="0" smtClean="0"/>
              <a:t>โครงงานประเภทสำรวจ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0728"/>
            <a:ext cx="9175745" cy="5877272"/>
          </a:xfrm>
        </p:spPr>
      </p:pic>
    </p:spTree>
    <p:extLst>
      <p:ext uri="{BB962C8B-B14F-4D97-AF65-F5344CB8AC3E}">
        <p14:creationId xmlns:p14="http://schemas.microsoft.com/office/powerpoint/2010/main" val="8970274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508000"/>
          </a:xfrm>
        </p:spPr>
        <p:txBody>
          <a:bodyPr/>
          <a:lstStyle/>
          <a:p>
            <a:pPr algn="ctr"/>
            <a:r>
              <a:rPr lang="th-TH" dirty="0" smtClean="0"/>
              <a:t>โครงงานประเภททดลอง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925" y="1054714"/>
            <a:ext cx="5588074" cy="215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t="2788" r="1867" b="2935"/>
          <a:stretch/>
        </p:blipFill>
        <p:spPr bwMode="auto">
          <a:xfrm>
            <a:off x="3592667" y="3212976"/>
            <a:ext cx="5595583" cy="363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4714"/>
            <a:ext cx="3603726" cy="580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639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920" cy="508000"/>
          </a:xfrm>
        </p:spPr>
        <p:txBody>
          <a:bodyPr/>
          <a:lstStyle/>
          <a:p>
            <a:pPr algn="ctr"/>
            <a:r>
              <a:rPr lang="th-TH" dirty="0" smtClean="0"/>
              <a:t>โครงงานประเภทสิ่งประดิษฐ์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8" y="980728"/>
            <a:ext cx="9125672" cy="5877272"/>
          </a:xfrm>
        </p:spPr>
      </p:pic>
    </p:spTree>
    <p:extLst>
      <p:ext uri="{BB962C8B-B14F-4D97-AF65-F5344CB8AC3E}">
        <p14:creationId xmlns:p14="http://schemas.microsoft.com/office/powerpoint/2010/main" val="15213413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992888" cy="508000"/>
          </a:xfrm>
        </p:spPr>
        <p:txBody>
          <a:bodyPr/>
          <a:lstStyle/>
          <a:p>
            <a:pPr algn="ctr"/>
            <a:r>
              <a:rPr lang="th-TH" dirty="0" smtClean="0"/>
              <a:t>โครงงานประเภททฤษฎี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2696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416800" cy="508000"/>
          </a:xfrm>
        </p:spPr>
        <p:txBody>
          <a:bodyPr/>
          <a:lstStyle/>
          <a:p>
            <a:r>
              <a:rPr lang="en-US" dirty="0" smtClean="0"/>
              <a:t>Teach</a:t>
            </a:r>
            <a:r>
              <a:rPr lang="en-US" baseline="0" dirty="0" smtClean="0"/>
              <a:t> Less – Learn More</a:t>
            </a:r>
            <a:endParaRPr lang="th-T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44" y="1113044"/>
            <a:ext cx="9168044" cy="601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3159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416800" cy="508000"/>
          </a:xfrm>
        </p:spPr>
        <p:txBody>
          <a:bodyPr/>
          <a:lstStyle/>
          <a:p>
            <a:r>
              <a:rPr lang="en-US" dirty="0" smtClean="0"/>
              <a:t>Teach</a:t>
            </a:r>
            <a:r>
              <a:rPr lang="en-US" baseline="0" dirty="0" smtClean="0"/>
              <a:t> Less – Learn More</a:t>
            </a:r>
            <a:endParaRPr lang="th-T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8" y="1128546"/>
            <a:ext cx="9151538" cy="574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7499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4248472" cy="508000"/>
          </a:xfrm>
        </p:spPr>
        <p:txBody>
          <a:bodyPr/>
          <a:lstStyle/>
          <a:p>
            <a:pPr algn="l"/>
            <a:r>
              <a:rPr lang="th-TH" dirty="0" smtClean="0"/>
              <a:t>บทบาทผู้สอนในศตวรรษที่ 21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" y="1052736"/>
            <a:ext cx="9144518" cy="583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5510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424936" cy="864096"/>
          </a:xfrm>
        </p:spPr>
        <p:txBody>
          <a:bodyPr/>
          <a:lstStyle/>
          <a:p>
            <a:r>
              <a:rPr lang="th-TH" dirty="0" smtClean="0"/>
              <a:t>บทบาทผู้สอน 8 ประการ</a:t>
            </a:r>
            <a:endParaRPr lang="th-TH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0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79499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0232" y="332656"/>
            <a:ext cx="2376264" cy="1152128"/>
          </a:xfrm>
        </p:spPr>
        <p:txBody>
          <a:bodyPr/>
          <a:lstStyle/>
          <a:p>
            <a:pPr algn="ctr"/>
            <a:r>
              <a:rPr lang="th-TH" dirty="0" smtClean="0"/>
              <a:t>ทักษะผู้เรียน</a:t>
            </a:r>
            <a:br>
              <a:rPr lang="th-TH" dirty="0" smtClean="0"/>
            </a:br>
            <a:r>
              <a:rPr lang="th-TH" baseline="0" dirty="0" smtClean="0"/>
              <a:t> 10 ประการ</a:t>
            </a:r>
            <a:endParaRPr lang="th-TH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9" y="-6200"/>
            <a:ext cx="9148929" cy="6872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7982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41" y="188640"/>
            <a:ext cx="4969297" cy="508000"/>
          </a:xfrm>
        </p:spPr>
        <p:txBody>
          <a:bodyPr/>
          <a:lstStyle/>
          <a:p>
            <a:r>
              <a:rPr lang="en-US" dirty="0" smtClean="0"/>
              <a:t>Student Outcomes</a:t>
            </a:r>
            <a:endParaRPr lang="th-TH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993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28681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08000"/>
          </a:xfrm>
        </p:spPr>
        <p:txBody>
          <a:bodyPr/>
          <a:lstStyle/>
          <a:p>
            <a:pPr algn="ctr"/>
            <a:r>
              <a:rPr lang="en-US" dirty="0" smtClean="0"/>
              <a:t>PBL</a:t>
            </a:r>
            <a:r>
              <a:rPr lang="en-US" baseline="0" dirty="0" smtClean="0"/>
              <a:t> </a:t>
            </a:r>
            <a:r>
              <a:rPr lang="th-TH" baseline="0" dirty="0" smtClean="0"/>
              <a:t>กับ </a:t>
            </a:r>
            <a:r>
              <a:rPr lang="en-US" baseline="0" dirty="0" smtClean="0"/>
              <a:t>STEM Education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0591"/>
            <a:ext cx="91440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94056" y="439496"/>
            <a:ext cx="576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 Black" pitchFamily="34" charset="0"/>
              </a:rPr>
              <a:t>j</a:t>
            </a:r>
            <a:endParaRPr lang="th-TH" sz="2200" dirty="0">
              <a:latin typeface="Arial Black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1074691"/>
            <a:ext cx="9144000" cy="4524375"/>
            <a:chOff x="0" y="1074691"/>
            <a:chExt cx="5762625" cy="4524375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74691"/>
              <a:ext cx="5762625" cy="452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 rot="18304132">
              <a:off x="1029275" y="2393340"/>
              <a:ext cx="4320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tx2"/>
                  </a:solidFill>
                  <a:latin typeface="Arial Black" pitchFamily="34" charset="0"/>
                </a:rPr>
                <a:t>j</a:t>
              </a:r>
              <a:endParaRPr lang="th-TH" sz="2800" dirty="0">
                <a:solidFill>
                  <a:schemeClr val="tx2"/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87099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416800" cy="508000"/>
          </a:xfrm>
        </p:spPr>
        <p:txBody>
          <a:bodyPr/>
          <a:lstStyle/>
          <a:p>
            <a:pPr algn="l"/>
            <a:r>
              <a:rPr lang="th-TH" sz="4400" dirty="0" smtClean="0"/>
              <a:t>บทสรุป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7632848" cy="4895850"/>
          </a:xfrm>
        </p:spPr>
        <p:txBody>
          <a:bodyPr/>
          <a:lstStyle/>
          <a:p>
            <a:r>
              <a:rPr lang="th-TH" sz="3600" b="1" dirty="0" smtClean="0"/>
              <a:t>การเรียนรู้แบบโครงงานเป็นฐาน  เป็นเทคนิคการเรียนรู้ที่สอดคล้องในศตวรรษที่ 21 ที่เน้นให้ผู้เรียนมีการคิดสร้างสรรค์  มีการคิดแบบมีวิจารณญาณ  มีการสื่อสารและการทำงานร่วมกับผู้อื่น  มีทักษะชีวิตที่นำไปใช้ได้ในชีวิตประจำวัน</a:t>
            </a:r>
          </a:p>
          <a:p>
            <a:r>
              <a:rPr lang="th-TH" sz="3600" b="1" dirty="0" smtClean="0"/>
              <a:t>ครูและผู้เรียนจะต้องเรียนรู้ไปด้วยกัน  โดยผู้เรียนเป็น</a:t>
            </a:r>
            <a:br>
              <a:rPr lang="th-TH" sz="3600" b="1" dirty="0" smtClean="0"/>
            </a:br>
            <a:r>
              <a:rPr lang="th-TH" sz="3600" b="1" dirty="0" smtClean="0"/>
              <a:t>ศูนย์กลางของการเรียนรู้   มีโครงงานเป็นเป้าหมาย</a:t>
            </a:r>
            <a:br>
              <a:rPr lang="th-TH" sz="3600" b="1" dirty="0" smtClean="0"/>
            </a:br>
            <a:r>
              <a:rPr lang="th-TH" sz="3600" b="1" dirty="0" smtClean="0"/>
              <a:t>ที่แสดงถึงความสำเร็จของการเรียนรู้ร่วมกัน</a:t>
            </a:r>
          </a:p>
          <a:p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9771551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416800" cy="508000"/>
          </a:xfrm>
        </p:spPr>
        <p:txBody>
          <a:bodyPr/>
          <a:lstStyle/>
          <a:p>
            <a:pPr algn="l"/>
            <a:r>
              <a:rPr lang="th-TH" dirty="0" smtClean="0"/>
              <a:t>แนวคิด </a:t>
            </a:r>
            <a:r>
              <a:rPr lang="en-US" dirty="0" err="1" smtClean="0"/>
              <a:t>PjBL</a:t>
            </a:r>
            <a:r>
              <a:rPr lang="en-US" dirty="0" smtClean="0"/>
              <a:t> </a:t>
            </a:r>
            <a:r>
              <a:rPr lang="th-TH" dirty="0" smtClean="0"/>
              <a:t>อาชีวศึกษา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7416800" cy="4895850"/>
          </a:xfrm>
        </p:spPr>
        <p:txBody>
          <a:bodyPr/>
          <a:lstStyle/>
          <a:p>
            <a:r>
              <a:rPr lang="en-US" sz="4400" b="1" dirty="0" err="1" smtClean="0"/>
              <a:t>PjBL</a:t>
            </a:r>
            <a:r>
              <a:rPr lang="en-US" sz="4400" b="1" dirty="0" smtClean="0"/>
              <a:t>  100%   </a:t>
            </a:r>
            <a:r>
              <a:rPr lang="th-TH" sz="4400" b="1" dirty="0" smtClean="0"/>
              <a:t>ทวิภาคี</a:t>
            </a:r>
            <a:endParaRPr lang="en-US" sz="4400" b="1" dirty="0" smtClean="0"/>
          </a:p>
          <a:p>
            <a:r>
              <a:rPr lang="en-US" sz="4400" b="1" dirty="0" err="1" smtClean="0"/>
              <a:t>PjBL</a:t>
            </a:r>
            <a:r>
              <a:rPr lang="en-US" sz="4400" b="1" dirty="0" smtClean="0"/>
              <a:t> </a:t>
            </a:r>
            <a:r>
              <a:rPr lang="th-TH" sz="4400" b="1" dirty="0" smtClean="0"/>
              <a:t>  เฉพาะวิชาโครงการ  </a:t>
            </a:r>
            <a:br>
              <a:rPr lang="th-TH" sz="4400" b="1" dirty="0" smtClean="0"/>
            </a:br>
            <a:r>
              <a:rPr lang="th-TH" sz="4400" b="1" dirty="0" smtClean="0"/>
              <a:t>ผู้สำเร็จการศึกษา ปวช.3, ปวส.2</a:t>
            </a:r>
          </a:p>
          <a:p>
            <a:r>
              <a:rPr lang="en-US" sz="4400" b="1" dirty="0" err="1" smtClean="0"/>
              <a:t>PjBL</a:t>
            </a:r>
            <a:r>
              <a:rPr lang="en-US" sz="4400" b="1" dirty="0" smtClean="0"/>
              <a:t> </a:t>
            </a:r>
            <a:r>
              <a:rPr lang="th-TH" sz="4400" b="1" dirty="0" smtClean="0"/>
              <a:t> ทั้งรายวิชา  เฉพาะวิชาปฏิบัติที่ไม่เน้นเนื้อหา</a:t>
            </a:r>
          </a:p>
          <a:p>
            <a:r>
              <a:rPr lang="en-US" sz="4400" b="1" dirty="0" err="1" smtClean="0"/>
              <a:t>PjBL</a:t>
            </a:r>
            <a:r>
              <a:rPr lang="en-US" sz="4400" b="1" dirty="0" smtClean="0"/>
              <a:t>  </a:t>
            </a:r>
            <a:r>
              <a:rPr lang="th-TH" sz="4400" b="1" dirty="0" smtClean="0"/>
              <a:t>เฉพาะบางหัวข้อเรื่องในรายวิชา</a:t>
            </a:r>
            <a:endParaRPr 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961512953"/>
      </p:ext>
    </p:extLst>
  </p:cSld>
  <p:clrMapOvr>
    <a:masterClrMapping/>
  </p:clrMapOvr>
  <p:transition spd="slow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2728"/>
            <a:ext cx="3278853" cy="508000"/>
          </a:xfrm>
        </p:spPr>
        <p:txBody>
          <a:bodyPr/>
          <a:lstStyle/>
          <a:p>
            <a:pPr algn="l"/>
            <a:r>
              <a:rPr lang="th-TH" sz="4400" dirty="0" smtClean="0"/>
              <a:t>คำถาม </a:t>
            </a:r>
            <a:r>
              <a:rPr lang="en-US" sz="4400" dirty="0" smtClean="0"/>
              <a:t>???</a:t>
            </a:r>
            <a:endParaRPr lang="th-TH" sz="44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" y="1412776"/>
            <a:ext cx="7277784" cy="470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6394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60816" cy="508000"/>
          </a:xfrm>
        </p:spPr>
        <p:txBody>
          <a:bodyPr/>
          <a:lstStyle/>
          <a:p>
            <a:pPr algn="l"/>
            <a:r>
              <a:rPr lang="th-TH" sz="4400" dirty="0" smtClean="0"/>
              <a:t>วิทยากร</a:t>
            </a:r>
            <a:endParaRPr lang="th-TH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8720"/>
            <a:ext cx="7416800" cy="4895850"/>
          </a:xfrm>
        </p:spPr>
        <p:txBody>
          <a:bodyPr/>
          <a:lstStyle/>
          <a:p>
            <a:r>
              <a:rPr lang="th-TH" altLang="zh-CN" sz="40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รองศาสตราจารย์ ดร.ปรัชญนันท์  นิลสุข </a:t>
            </a:r>
            <a:r>
              <a:rPr lang="th-TH" altLang="zh-CN" sz="40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/>
            </a:r>
            <a:br>
              <a:rPr lang="th-TH" altLang="zh-CN" sz="40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ภาควิชา</a:t>
            </a:r>
            <a:r>
              <a:rPr lang="th-TH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ครุศาสตร์เทคโนโลยี  คณะครุศาสตร์อุตสาหกรรม  </a:t>
            </a:r>
            <a: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มหาวิทยาลัย</a:t>
            </a:r>
            <a:r>
              <a:rPr lang="th-TH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เทคโนโลยีพระจอมเกล้าพระนครเหนือ  </a:t>
            </a:r>
            <a:r>
              <a:rPr lang="en-US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prachyanun@hotmail.com       </a:t>
            </a:r>
            <a:r>
              <a:rPr lang="en-US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/>
            </a:r>
            <a:br>
              <a:rPr lang="en-US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en-US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http://www.prachyanun.com   </a:t>
            </a:r>
            <a:br>
              <a:rPr lang="en-US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en-US" altLang="zh-CN" sz="3200" b="1" dirty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081-7037515 </a:t>
            </a:r>
            <a:endParaRPr lang="en-US" altLang="zh-CN" dirty="0" smtClean="0">
              <a:sym typeface="Haettenschweiler" pitchFamily="34" charset="0"/>
            </a:endParaRPr>
          </a:p>
          <a:p>
            <a: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หัวหน้าศูนย์วิจัยเทคโนโลยีทางอาชีวศึกษา</a:t>
            </a:r>
            <a:b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สำนักวิจัยวิทยาศาสตร์และเทคโนโลยี</a:t>
            </a:r>
            <a:b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</a:br>
            <a:r>
              <a:rPr lang="th-TH" altLang="zh-CN" sz="3200" b="1" dirty="0" smtClean="0">
                <a:solidFill>
                  <a:schemeClr val="tx1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  <a:sym typeface="Haettenschweiler" pitchFamily="34" charset="0"/>
              </a:rPr>
              <a:t>มหาวิทยาลัยเทคโนโลยีพระจอมเกล้าพระนครเหนือ</a:t>
            </a:r>
            <a:endParaRPr lang="zh-CN" altLang="en-US" sz="3200" b="1" dirty="0">
              <a:solidFill>
                <a:schemeClr val="tx1"/>
              </a:solidFill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016" y="1964177"/>
            <a:ext cx="2430984" cy="32594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14544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template 4">
      <a:dk1>
        <a:srgbClr val="4D4D4D"/>
      </a:dk1>
      <a:lt1>
        <a:srgbClr val="FFFFFF"/>
      </a:lt1>
      <a:dk2>
        <a:srgbClr val="000000"/>
      </a:dk2>
      <a:lt2>
        <a:srgbClr val="9B6902"/>
      </a:lt2>
      <a:accent1>
        <a:srgbClr val="C75E00"/>
      </a:accent1>
      <a:accent2>
        <a:srgbClr val="FED416"/>
      </a:accent2>
      <a:accent3>
        <a:srgbClr val="FFFFFF"/>
      </a:accent3>
      <a:accent4>
        <a:srgbClr val="404040"/>
      </a:accent4>
      <a:accent5>
        <a:srgbClr val="E0B6AA"/>
      </a:accent5>
      <a:accent6>
        <a:srgbClr val="E6C013"/>
      </a:accent6>
      <a:hlink>
        <a:srgbClr val="EE6600"/>
      </a:hlink>
      <a:folHlink>
        <a:srgbClr val="EAEAEA"/>
      </a:folHlink>
    </a:clrScheme>
    <a:fontScheme name="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953900"/>
        </a:lt2>
        <a:accent1>
          <a:srgbClr val="B65300"/>
        </a:accent1>
        <a:accent2>
          <a:srgbClr val="CE6A00"/>
        </a:accent2>
        <a:accent3>
          <a:srgbClr val="FFFFFF"/>
        </a:accent3>
        <a:accent4>
          <a:srgbClr val="404040"/>
        </a:accent4>
        <a:accent5>
          <a:srgbClr val="D7B3AA"/>
        </a:accent5>
        <a:accent6>
          <a:srgbClr val="BA5F00"/>
        </a:accent6>
        <a:hlink>
          <a:srgbClr val="F0A806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D87200"/>
        </a:lt2>
        <a:accent1>
          <a:srgbClr val="E29B07"/>
        </a:accent1>
        <a:accent2>
          <a:srgbClr val="EDBF03"/>
        </a:accent2>
        <a:accent3>
          <a:srgbClr val="FFFFFF"/>
        </a:accent3>
        <a:accent4>
          <a:srgbClr val="404040"/>
        </a:accent4>
        <a:accent5>
          <a:srgbClr val="EECBAA"/>
        </a:accent5>
        <a:accent6>
          <a:srgbClr val="D7AD02"/>
        </a:accent6>
        <a:hlink>
          <a:srgbClr val="7CA43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D24D06"/>
        </a:lt2>
        <a:accent1>
          <a:srgbClr val="E59709"/>
        </a:accent1>
        <a:accent2>
          <a:srgbClr val="E9AC24"/>
        </a:accent2>
        <a:accent3>
          <a:srgbClr val="FFFFFF"/>
        </a:accent3>
        <a:accent4>
          <a:srgbClr val="404040"/>
        </a:accent4>
        <a:accent5>
          <a:srgbClr val="F0C9AA"/>
        </a:accent5>
        <a:accent6>
          <a:srgbClr val="D39B20"/>
        </a:accent6>
        <a:hlink>
          <a:srgbClr val="F7B80B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5003"/>
        </a:lt2>
        <a:accent1>
          <a:srgbClr val="419DCF"/>
        </a:accent1>
        <a:accent2>
          <a:srgbClr val="BC1F1F"/>
        </a:accent2>
        <a:accent3>
          <a:srgbClr val="FFFFFF"/>
        </a:accent3>
        <a:accent4>
          <a:srgbClr val="404040"/>
        </a:accent4>
        <a:accent5>
          <a:srgbClr val="B0CCE4"/>
        </a:accent5>
        <a:accent6>
          <a:srgbClr val="AA1B1B"/>
        </a:accent6>
        <a:hlink>
          <a:srgbClr val="FFE42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DF2905"/>
        </a:lt2>
        <a:accent1>
          <a:srgbClr val="D05203"/>
        </a:accent1>
        <a:accent2>
          <a:srgbClr val="72A3E1"/>
        </a:accent2>
        <a:accent3>
          <a:srgbClr val="FFFFFF"/>
        </a:accent3>
        <a:accent4>
          <a:srgbClr val="404040"/>
        </a:accent4>
        <a:accent5>
          <a:srgbClr val="E4B3AA"/>
        </a:accent5>
        <a:accent6>
          <a:srgbClr val="6793CC"/>
        </a:accent6>
        <a:hlink>
          <a:srgbClr val="F3A10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3072</TotalTime>
  <Words>687</Words>
  <Application>Microsoft Office PowerPoint</Application>
  <PresentationFormat>On-screen Show (4:3)</PresentationFormat>
  <Paragraphs>113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template</vt:lpstr>
      <vt:lpstr>Custom Design</vt:lpstr>
      <vt:lpstr>การจัดการเรียนรู้แบบโครงงานเป็นฐาน Project-based Learning</vt:lpstr>
      <vt:lpstr>โครงการอบรมครูอาชีวศึกษาในศตวรรษที่ 21 การเรียนรู้แบบโครงงานเป็นฐาน</vt:lpstr>
      <vt:lpstr>ความหมายของ PjBL</vt:lpstr>
      <vt:lpstr>PjBL &amp;  PBL</vt:lpstr>
      <vt:lpstr>ความสำคัญของ PBL</vt:lpstr>
      <vt:lpstr>การทำโครงงานกับการเรียนรู้แบบโครงงาน</vt:lpstr>
      <vt:lpstr>Project-based Learning Diagram</vt:lpstr>
      <vt:lpstr>ทักษะในศตวรรษที่ 21</vt:lpstr>
      <vt:lpstr>ผลลัพธ์ที่เกิดกับผู้เรียน Student Outcomes ทักษะผู้เรียน 10 ประการ</vt:lpstr>
      <vt:lpstr>ทักษะพื้นฐานในศตวรรษที่ 21</vt:lpstr>
      <vt:lpstr>PjBL กับทักษะในศตวรรษที่ 21</vt:lpstr>
      <vt:lpstr>ทักษะด้านการเรียนรู้และนวัตกรรม</vt:lpstr>
      <vt:lpstr>การสร้างสรรค์  (Creativity)</vt:lpstr>
      <vt:lpstr>การคิดอย่างมีวิจารณญาณ (Critical thinking)</vt:lpstr>
      <vt:lpstr>การสื่อสาร (Communication)</vt:lpstr>
      <vt:lpstr>การทำงานร่วมกัน (Collaboration)</vt:lpstr>
      <vt:lpstr>ทักษะด้านชีวิตและอาชีพ</vt:lpstr>
      <vt:lpstr>ทักษะด้านข้อมูลสารสนเทศ สื่อ และเทคโนโลยี</vt:lpstr>
      <vt:lpstr>แนวคิดหลักในศตวรรษที่ 21</vt:lpstr>
      <vt:lpstr>ระบบสนับสนุนการจัดการศึกษาในศตวรรษที่ 21</vt:lpstr>
      <vt:lpstr>PjBL กับ 3Rs</vt:lpstr>
      <vt:lpstr>PjBL &amp; 4Cs</vt:lpstr>
      <vt:lpstr>ประเภทของการเรียนรู้แบบโครงงานเป็นฐาน</vt:lpstr>
      <vt:lpstr>โครงงานประเภทสำรวจ</vt:lpstr>
      <vt:lpstr>โครงงานประเภททดลอง</vt:lpstr>
      <vt:lpstr>โครงงานประเภทสิ่งประดิษฐ์</vt:lpstr>
      <vt:lpstr>โครงงานประเภททฤษฎี</vt:lpstr>
      <vt:lpstr>Teach Less – Learn More</vt:lpstr>
      <vt:lpstr>Teach Less – Learn More</vt:lpstr>
      <vt:lpstr>บทบาทผู้สอนในศตวรรษที่ 21</vt:lpstr>
      <vt:lpstr>บทบาทผู้สอน 8 ประการ</vt:lpstr>
      <vt:lpstr>ทักษะผู้เรียน  10 ประการ</vt:lpstr>
      <vt:lpstr>Student Outcomes</vt:lpstr>
      <vt:lpstr>PBL กับ STEM Education</vt:lpstr>
      <vt:lpstr>บทสรุป</vt:lpstr>
      <vt:lpstr>แนวคิด PjBL อาชีวศึกษา</vt:lpstr>
      <vt:lpstr>คำถาม ???</vt:lpstr>
      <vt:lpstr>วิทยากร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</dc:creator>
  <cp:lastModifiedBy>Corporate Edition</cp:lastModifiedBy>
  <cp:revision>88</cp:revision>
  <dcterms:created xsi:type="dcterms:W3CDTF">2014-12-27T10:55:51Z</dcterms:created>
  <dcterms:modified xsi:type="dcterms:W3CDTF">2016-03-19T03:11:01Z</dcterms:modified>
</cp:coreProperties>
</file>